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Lato" panose="020B0604020202020204" charset="-94"/>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Work Sans" panose="020B0604020202020204" charset="-94"/>
      <p:regular r:id="rId27"/>
      <p:bold r:id="rId28"/>
      <p:italic r:id="rId29"/>
      <p:boldItalic r:id="rId30"/>
    </p:embeddedFont>
    <p:embeddedFont>
      <p:font typeface="Robo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462"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84278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1eefb1236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e1eefb123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438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1eefb1236_1_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ge1eefb1236_1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1647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c8daf25843_2_35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c8daf25843_2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1160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c8daf25843_2_37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gc8daf25843_2_3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57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e1eefb1236_1_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e1eefb1236_1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074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c8daf25843_2_4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gc8daf25843_2_4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675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c8daf25843_2_44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gc8daf25843_2_4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34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8daf25843_2_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c8daf25843_2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54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8daf25843_2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c8daf25843_2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4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8daf25843_2_1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c8daf25843_2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300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c8daf25843_2_15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c8daf25843_2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729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c8daf25843_2_1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c8daf25843_2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23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c8daf25843_2_1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c8daf25843_2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6050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1eefb1236_0_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e1eefb1236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651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c8daf25843_2_32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c8daf25843_2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68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 name="Google Shape;57;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8" name="Google Shape;58;p14"/>
          <p:cNvSpPr>
            <a:spLocks noGrp="1"/>
          </p:cNvSpPr>
          <p:nvPr>
            <p:ph type="pic" idx="2"/>
          </p:nvPr>
        </p:nvSpPr>
        <p:spPr>
          <a:xfrm>
            <a:off x="1461676" y="0"/>
            <a:ext cx="6220646" cy="3023383"/>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lt2"/>
        </a:solid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15"/>
          <p:cNvSpPr>
            <a:spLocks noGrp="1"/>
          </p:cNvSpPr>
          <p:nvPr>
            <p:ph type="pic" idx="2"/>
          </p:nvPr>
        </p:nvSpPr>
        <p:spPr>
          <a:xfrm>
            <a:off x="628650" y="0"/>
            <a:ext cx="4280297" cy="4441031"/>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3"/>
        <p:cNvGrpSpPr/>
        <p:nvPr/>
      </p:nvGrpSpPr>
      <p:grpSpPr>
        <a:xfrm>
          <a:off x="0" y="0"/>
          <a:ext cx="0" cy="0"/>
          <a:chOff x="0" y="0"/>
          <a:chExt cx="0" cy="0"/>
        </a:xfrm>
      </p:grpSpPr>
      <p:sp>
        <p:nvSpPr>
          <p:cNvPr id="64" name="Google Shape;64;p16"/>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6" name="Google Shape;66;p16"/>
          <p:cNvSpPr>
            <a:spLocks noGrp="1"/>
          </p:cNvSpPr>
          <p:nvPr>
            <p:ph type="pic" idx="2"/>
          </p:nvPr>
        </p:nvSpPr>
        <p:spPr>
          <a:xfrm>
            <a:off x="5638800" y="438347"/>
            <a:ext cx="3058716" cy="4328916"/>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7"/>
        <p:cNvGrpSpPr/>
        <p:nvPr/>
      </p:nvGrpSpPr>
      <p:grpSpPr>
        <a:xfrm>
          <a:off x="0" y="0"/>
          <a:ext cx="0" cy="0"/>
          <a:chOff x="0" y="0"/>
          <a:chExt cx="0" cy="0"/>
        </a:xfrm>
      </p:grpSpPr>
      <p:sp>
        <p:nvSpPr>
          <p:cNvPr id="68" name="Google Shape;68;p17"/>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70" name="Google Shape;70;p17"/>
          <p:cNvSpPr>
            <a:spLocks noGrp="1"/>
          </p:cNvSpPr>
          <p:nvPr>
            <p:ph type="pic" idx="2"/>
          </p:nvPr>
        </p:nvSpPr>
        <p:spPr>
          <a:xfrm>
            <a:off x="1038225" y="1009650"/>
            <a:ext cx="2895600" cy="2752725"/>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solidFill>
          <a:schemeClr val="lt2"/>
        </a:solidFill>
        <a:effectLst/>
      </p:bgPr>
    </p:bg>
    <p:spTree>
      <p:nvGrpSpPr>
        <p:cNvPr id="1" name="Shape 71"/>
        <p:cNvGrpSpPr/>
        <p:nvPr/>
      </p:nvGrpSpPr>
      <p:grpSpPr>
        <a:xfrm>
          <a:off x="0" y="0"/>
          <a:ext cx="0" cy="0"/>
          <a:chOff x="0" y="0"/>
          <a:chExt cx="0" cy="0"/>
        </a:xfrm>
      </p:grpSpPr>
      <p:sp>
        <p:nvSpPr>
          <p:cNvPr id="72" name="Google Shape;72;p18"/>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74" name="Google Shape;74;p18"/>
          <p:cNvSpPr>
            <a:spLocks noGrp="1"/>
          </p:cNvSpPr>
          <p:nvPr>
            <p:ph type="pic" idx="2"/>
          </p:nvPr>
        </p:nvSpPr>
        <p:spPr>
          <a:xfrm>
            <a:off x="1143000" y="1229916"/>
            <a:ext cx="1885950" cy="2234434"/>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75" name="Google Shape;75;p18"/>
          <p:cNvSpPr>
            <a:spLocks noGrp="1"/>
          </p:cNvSpPr>
          <p:nvPr>
            <p:ph type="pic" idx="3"/>
          </p:nvPr>
        </p:nvSpPr>
        <p:spPr>
          <a:xfrm>
            <a:off x="3629025" y="1229916"/>
            <a:ext cx="1885950" cy="2234434"/>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76" name="Google Shape;76;p18"/>
          <p:cNvSpPr>
            <a:spLocks noGrp="1"/>
          </p:cNvSpPr>
          <p:nvPr>
            <p:ph type="pic" idx="4"/>
          </p:nvPr>
        </p:nvSpPr>
        <p:spPr>
          <a:xfrm>
            <a:off x="6115050" y="1229916"/>
            <a:ext cx="1885950" cy="2234434"/>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2"/>
        </a:solidFill>
        <a:effectLst/>
      </p:bgPr>
    </p:bg>
    <p:spTree>
      <p:nvGrpSpPr>
        <p:cNvPr id="1" name="Shape 77"/>
        <p:cNvGrpSpPr/>
        <p:nvPr/>
      </p:nvGrpSpPr>
      <p:grpSpPr>
        <a:xfrm>
          <a:off x="0" y="0"/>
          <a:ext cx="0" cy="0"/>
          <a:chOff x="0" y="0"/>
          <a:chExt cx="0" cy="0"/>
        </a:xfrm>
      </p:grpSpPr>
      <p:sp>
        <p:nvSpPr>
          <p:cNvPr id="78" name="Google Shape;78;p19"/>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19"/>
          <p:cNvSpPr>
            <a:spLocks noGrp="1"/>
          </p:cNvSpPr>
          <p:nvPr>
            <p:ph type="pic" idx="2"/>
          </p:nvPr>
        </p:nvSpPr>
        <p:spPr>
          <a:xfrm>
            <a:off x="3810000" y="0"/>
            <a:ext cx="5334000" cy="5143500"/>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1"/>
        <p:cNvGrpSpPr/>
        <p:nvPr/>
      </p:nvGrpSpPr>
      <p:grpSpPr>
        <a:xfrm>
          <a:off x="0" y="0"/>
          <a:ext cx="0" cy="0"/>
          <a:chOff x="0" y="0"/>
          <a:chExt cx="0" cy="0"/>
        </a:xfrm>
      </p:grpSpPr>
      <p:sp>
        <p:nvSpPr>
          <p:cNvPr id="82" name="Google Shape;82;p20"/>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84"/>
        <p:cNvGrpSpPr/>
        <p:nvPr/>
      </p:nvGrpSpPr>
      <p:grpSpPr>
        <a:xfrm>
          <a:off x="0" y="0"/>
          <a:ext cx="0" cy="0"/>
          <a:chOff x="0" y="0"/>
          <a:chExt cx="0" cy="0"/>
        </a:xfrm>
      </p:grpSpPr>
      <p:sp>
        <p:nvSpPr>
          <p:cNvPr id="85" name="Google Shape;85;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Open Sans"/>
                <a:ea typeface="Open Sans"/>
                <a:cs typeface="Open Sans"/>
                <a:sym typeface="Open Sans"/>
              </a:defRPr>
            </a:lvl1pPr>
            <a:lvl2pPr marR="0" lvl="1"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9pPr>
          </a:lstStyle>
          <a:p>
            <a:endParaRPr/>
          </a:p>
        </p:txBody>
      </p:sp>
      <p:sp>
        <p:nvSpPr>
          <p:cNvPr id="86" name="Google Shape;86;p21"/>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 name="Google Shape;87;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88" name="Google Shape;88;p21"/>
          <p:cNvSpPr>
            <a:spLocks noGrp="1"/>
          </p:cNvSpPr>
          <p:nvPr>
            <p:ph type="pic" idx="2"/>
          </p:nvPr>
        </p:nvSpPr>
        <p:spPr>
          <a:xfrm>
            <a:off x="0" y="0"/>
            <a:ext cx="9144000" cy="5143500"/>
          </a:xfrm>
          <a:prstGeom prst="rect">
            <a:avLst/>
          </a:prstGeom>
          <a:solidFill>
            <a:srgbClr val="BFBFBF"/>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89"/>
        <p:cNvGrpSpPr/>
        <p:nvPr/>
      </p:nvGrpSpPr>
      <p:grpSpPr>
        <a:xfrm>
          <a:off x="0" y="0"/>
          <a:ext cx="0" cy="0"/>
          <a:chOff x="0" y="0"/>
          <a:chExt cx="0" cy="0"/>
        </a:xfrm>
      </p:grpSpPr>
      <p:sp>
        <p:nvSpPr>
          <p:cNvPr id="90" name="Google Shape;90;p22"/>
          <p:cNvSpPr>
            <a:spLocks noGrp="1"/>
          </p:cNvSpPr>
          <p:nvPr>
            <p:ph type="pic" idx="2"/>
          </p:nvPr>
        </p:nvSpPr>
        <p:spPr>
          <a:xfrm>
            <a:off x="0" y="0"/>
            <a:ext cx="3004794" cy="5143500"/>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baseline="30000">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91" name="Google Shape;91;p22"/>
          <p:cNvSpPr>
            <a:spLocks noGrp="1"/>
          </p:cNvSpPr>
          <p:nvPr>
            <p:ph type="pic" idx="3"/>
          </p:nvPr>
        </p:nvSpPr>
        <p:spPr>
          <a:xfrm>
            <a:off x="3156347" y="0"/>
            <a:ext cx="2537221" cy="2470547"/>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baseline="30000">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92" name="Google Shape;92;p22"/>
          <p:cNvSpPr>
            <a:spLocks noGrp="1"/>
          </p:cNvSpPr>
          <p:nvPr>
            <p:ph type="pic" idx="4"/>
          </p:nvPr>
        </p:nvSpPr>
        <p:spPr>
          <a:xfrm>
            <a:off x="3156347" y="2672953"/>
            <a:ext cx="2537221" cy="2470547"/>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baseline="30000">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93" name="Google Shape;93;p22"/>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95"/>
        <p:cNvGrpSpPr/>
        <p:nvPr/>
      </p:nvGrpSpPr>
      <p:grpSpPr>
        <a:xfrm>
          <a:off x="0" y="0"/>
          <a:ext cx="0" cy="0"/>
          <a:chOff x="0" y="0"/>
          <a:chExt cx="0" cy="0"/>
        </a:xfrm>
      </p:grpSpPr>
      <p:sp>
        <p:nvSpPr>
          <p:cNvPr id="96" name="Google Shape;96;p23"/>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98" name="Google Shape;98;p23"/>
          <p:cNvSpPr>
            <a:spLocks noGrp="1"/>
          </p:cNvSpPr>
          <p:nvPr>
            <p:ph type="pic" idx="2"/>
          </p:nvPr>
        </p:nvSpPr>
        <p:spPr>
          <a:xfrm>
            <a:off x="628650" y="586819"/>
            <a:ext cx="3451512" cy="3450247"/>
          </a:xfrm>
          <a:prstGeom prst="ellipse">
            <a:avLst/>
          </a:prstGeom>
          <a:solidFill>
            <a:schemeClr val="accent4"/>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99"/>
        <p:cNvGrpSpPr/>
        <p:nvPr/>
      </p:nvGrpSpPr>
      <p:grpSpPr>
        <a:xfrm>
          <a:off x="0" y="0"/>
          <a:ext cx="0" cy="0"/>
          <a:chOff x="0" y="0"/>
          <a:chExt cx="0" cy="0"/>
        </a:xfrm>
      </p:grpSpPr>
      <p:sp>
        <p:nvSpPr>
          <p:cNvPr id="100" name="Google Shape;100;p24"/>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2" name="Google Shape;102;p24"/>
          <p:cNvSpPr>
            <a:spLocks noGrp="1"/>
          </p:cNvSpPr>
          <p:nvPr>
            <p:ph type="pic" idx="2"/>
          </p:nvPr>
        </p:nvSpPr>
        <p:spPr>
          <a:xfrm>
            <a:off x="0" y="0"/>
            <a:ext cx="9144000" cy="2884885"/>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solidFill>
          <a:schemeClr val="lt2"/>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6" name="Google Shape;106;p25"/>
          <p:cNvSpPr>
            <a:spLocks noGrp="1"/>
          </p:cNvSpPr>
          <p:nvPr>
            <p:ph type="pic" idx="2"/>
          </p:nvPr>
        </p:nvSpPr>
        <p:spPr>
          <a:xfrm>
            <a:off x="4676775" y="723900"/>
            <a:ext cx="4025035" cy="3724275"/>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solidFill>
          <a:schemeClr val="lt2"/>
        </a:solid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solidFill>
          <a:schemeClr val="lt2"/>
        </a:solidFill>
        <a:effectLst/>
      </p:bgPr>
    </p:bg>
    <p:spTree>
      <p:nvGrpSpPr>
        <p:cNvPr id="1" name="Shape 110"/>
        <p:cNvGrpSpPr/>
        <p:nvPr/>
      </p:nvGrpSpPr>
      <p:grpSpPr>
        <a:xfrm>
          <a:off x="0" y="0"/>
          <a:ext cx="0" cy="0"/>
          <a:chOff x="0" y="0"/>
          <a:chExt cx="0" cy="0"/>
        </a:xfrm>
      </p:grpSpPr>
      <p:sp>
        <p:nvSpPr>
          <p:cNvPr id="111" name="Google Shape;111;p27"/>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13" name="Google Shape;113;p27"/>
          <p:cNvSpPr>
            <a:spLocks noGrp="1"/>
          </p:cNvSpPr>
          <p:nvPr>
            <p:ph type="pic" idx="2"/>
          </p:nvPr>
        </p:nvSpPr>
        <p:spPr>
          <a:xfrm>
            <a:off x="4962525" y="1125844"/>
            <a:ext cx="4422775" cy="3121819"/>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14"/>
        <p:cNvGrpSpPr/>
        <p:nvPr/>
      </p:nvGrpSpPr>
      <p:grpSpPr>
        <a:xfrm>
          <a:off x="0" y="0"/>
          <a:ext cx="0" cy="0"/>
          <a:chOff x="0" y="0"/>
          <a:chExt cx="0" cy="0"/>
        </a:xfrm>
      </p:grpSpPr>
      <p:sp>
        <p:nvSpPr>
          <p:cNvPr id="115" name="Google Shape;115;p28"/>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6" name="Google Shape;116;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17" name="Google Shape;117;p28"/>
          <p:cNvSpPr>
            <a:spLocks noGrp="1"/>
          </p:cNvSpPr>
          <p:nvPr>
            <p:ph type="pic" idx="2"/>
          </p:nvPr>
        </p:nvSpPr>
        <p:spPr>
          <a:xfrm>
            <a:off x="3529566" y="1038225"/>
            <a:ext cx="2084868" cy="2521403"/>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118" name="Google Shape;118;p28"/>
          <p:cNvSpPr>
            <a:spLocks noGrp="1"/>
          </p:cNvSpPr>
          <p:nvPr>
            <p:ph type="pic" idx="3"/>
          </p:nvPr>
        </p:nvSpPr>
        <p:spPr>
          <a:xfrm>
            <a:off x="1203502" y="1038225"/>
            <a:ext cx="2084868" cy="2521403"/>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119" name="Google Shape;119;p28"/>
          <p:cNvSpPr>
            <a:spLocks noGrp="1"/>
          </p:cNvSpPr>
          <p:nvPr>
            <p:ph type="pic" idx="4"/>
          </p:nvPr>
        </p:nvSpPr>
        <p:spPr>
          <a:xfrm>
            <a:off x="5855630" y="1038225"/>
            <a:ext cx="2084868" cy="2521403"/>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120"/>
        <p:cNvGrpSpPr/>
        <p:nvPr/>
      </p:nvGrpSpPr>
      <p:grpSpPr>
        <a:xfrm>
          <a:off x="0" y="0"/>
          <a:ext cx="0" cy="0"/>
          <a:chOff x="0" y="0"/>
          <a:chExt cx="0" cy="0"/>
        </a:xfrm>
      </p:grpSpPr>
      <p:sp>
        <p:nvSpPr>
          <p:cNvPr id="121" name="Google Shape;121;p29"/>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29"/>
          <p:cNvSpPr>
            <a:spLocks noGrp="1"/>
          </p:cNvSpPr>
          <p:nvPr>
            <p:ph type="pic" idx="2"/>
          </p:nvPr>
        </p:nvSpPr>
        <p:spPr>
          <a:xfrm>
            <a:off x="0" y="733425"/>
            <a:ext cx="4038600" cy="3676650"/>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124"/>
        <p:cNvGrpSpPr/>
        <p:nvPr/>
      </p:nvGrpSpPr>
      <p:grpSpPr>
        <a:xfrm>
          <a:off x="0" y="0"/>
          <a:ext cx="0" cy="0"/>
          <a:chOff x="0" y="0"/>
          <a:chExt cx="0" cy="0"/>
        </a:xfrm>
      </p:grpSpPr>
      <p:sp>
        <p:nvSpPr>
          <p:cNvPr id="125" name="Google Shape;125;p30"/>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7" name="Google Shape;127;p30"/>
          <p:cNvSpPr>
            <a:spLocks noGrp="1"/>
          </p:cNvSpPr>
          <p:nvPr>
            <p:ph type="pic" idx="2"/>
          </p:nvPr>
        </p:nvSpPr>
        <p:spPr>
          <a:xfrm>
            <a:off x="0" y="1495425"/>
            <a:ext cx="5143500" cy="2967038"/>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solidFill>
          <a:schemeClr val="lt2"/>
        </a:solidFill>
        <a:effectLst/>
      </p:bgPr>
    </p:bg>
    <p:spTree>
      <p:nvGrpSpPr>
        <p:cNvPr id="1" name="Shape 128"/>
        <p:cNvGrpSpPr/>
        <p:nvPr/>
      </p:nvGrpSpPr>
      <p:grpSpPr>
        <a:xfrm>
          <a:off x="0" y="0"/>
          <a:ext cx="0" cy="0"/>
          <a:chOff x="0" y="0"/>
          <a:chExt cx="0" cy="0"/>
        </a:xfrm>
      </p:grpSpPr>
      <p:sp>
        <p:nvSpPr>
          <p:cNvPr id="129" name="Google Shape;129;p31"/>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1" name="Google Shape;131;p31"/>
          <p:cNvSpPr>
            <a:spLocks noGrp="1"/>
          </p:cNvSpPr>
          <p:nvPr>
            <p:ph type="pic" idx="2"/>
          </p:nvPr>
        </p:nvSpPr>
        <p:spPr>
          <a:xfrm>
            <a:off x="5353336" y="1169179"/>
            <a:ext cx="2907195" cy="5186820"/>
          </a:xfrm>
          <a:prstGeom prst="rect">
            <a:avLst/>
          </a:prstGeom>
          <a:solidFill>
            <a:srgbClr val="D8D8D8"/>
          </a:solid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Work Sans"/>
              <a:buNone/>
              <a:defRPr sz="3300" b="0" i="0" u="none" strike="noStrike" cap="none">
                <a:solidFill>
                  <a:schemeClr val="dk1"/>
                </a:solidFill>
                <a:latin typeface="Work Sans"/>
                <a:ea typeface="Work Sans"/>
                <a:cs typeface="Work Sans"/>
                <a:sym typeface="Work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9pPr>
          </a:lstStyle>
          <a:p>
            <a:endParaRPr/>
          </a:p>
        </p:txBody>
      </p:sp>
      <p:sp>
        <p:nvSpPr>
          <p:cNvPr id="53" name="Google Shape;53;p13"/>
          <p:cNvSpPr txBox="1">
            <a:spLocks noGrp="1"/>
          </p:cNvSpPr>
          <p:nvPr>
            <p:ph type="ftr" idx="11"/>
          </p:nvPr>
        </p:nvSpPr>
        <p:spPr>
          <a:xfrm>
            <a:off x="628650" y="4767263"/>
            <a:ext cx="30861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98989"/>
                </a:solidFill>
                <a:latin typeface="Open Sans"/>
                <a:ea typeface="Open Sans"/>
                <a:cs typeface="Open Sans"/>
                <a:sym typeface="Open Sans"/>
              </a:defRPr>
            </a:lvl1pPr>
            <a:lvl2pPr marR="0" lvl="1"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100"/>
              <a:buNone/>
              <a:defRPr sz="1400" b="0" i="0" u="none" strike="noStrike" cap="none">
                <a:solidFill>
                  <a:schemeClr val="dk1"/>
                </a:solidFill>
                <a:latin typeface="Open Sans"/>
                <a:ea typeface="Open Sans"/>
                <a:cs typeface="Open Sans"/>
                <a:sym typeface="Open Sans"/>
              </a:defRPr>
            </a:lvl9pPr>
          </a:lstStyle>
          <a:p>
            <a:endParaRPr/>
          </a:p>
        </p:txBody>
      </p:sp>
      <p:sp>
        <p:nvSpPr>
          <p:cNvPr id="54" name="Google Shape;54;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98989"/>
                </a:solidFill>
                <a:latin typeface="Open Sans"/>
                <a:ea typeface="Open Sans"/>
                <a:cs typeface="Open Sans"/>
                <a:sym typeface="Open Sans"/>
              </a:defRPr>
            </a:lvl1pPr>
            <a:lvl2pPr marL="0" marR="0" lvl="1" indent="0" algn="r" rtl="0">
              <a:spcBef>
                <a:spcPts val="0"/>
              </a:spcBef>
              <a:buNone/>
              <a:defRPr sz="900" b="0" i="0" u="none" strike="noStrike" cap="none">
                <a:solidFill>
                  <a:srgbClr val="898989"/>
                </a:solidFill>
                <a:latin typeface="Open Sans"/>
                <a:ea typeface="Open Sans"/>
                <a:cs typeface="Open Sans"/>
                <a:sym typeface="Open Sans"/>
              </a:defRPr>
            </a:lvl2pPr>
            <a:lvl3pPr marL="0" marR="0" lvl="2" indent="0" algn="r" rtl="0">
              <a:spcBef>
                <a:spcPts val="0"/>
              </a:spcBef>
              <a:buNone/>
              <a:defRPr sz="900" b="0" i="0" u="none" strike="noStrike" cap="none">
                <a:solidFill>
                  <a:srgbClr val="898989"/>
                </a:solidFill>
                <a:latin typeface="Open Sans"/>
                <a:ea typeface="Open Sans"/>
                <a:cs typeface="Open Sans"/>
                <a:sym typeface="Open Sans"/>
              </a:defRPr>
            </a:lvl3pPr>
            <a:lvl4pPr marL="0" marR="0" lvl="3" indent="0" algn="r" rtl="0">
              <a:spcBef>
                <a:spcPts val="0"/>
              </a:spcBef>
              <a:buNone/>
              <a:defRPr sz="900" b="0" i="0" u="none" strike="noStrike" cap="none">
                <a:solidFill>
                  <a:srgbClr val="898989"/>
                </a:solidFill>
                <a:latin typeface="Open Sans"/>
                <a:ea typeface="Open Sans"/>
                <a:cs typeface="Open Sans"/>
                <a:sym typeface="Open Sans"/>
              </a:defRPr>
            </a:lvl4pPr>
            <a:lvl5pPr marL="0" marR="0" lvl="4" indent="0" algn="r" rtl="0">
              <a:spcBef>
                <a:spcPts val="0"/>
              </a:spcBef>
              <a:buNone/>
              <a:defRPr sz="900" b="0" i="0" u="none" strike="noStrike" cap="none">
                <a:solidFill>
                  <a:srgbClr val="898989"/>
                </a:solidFill>
                <a:latin typeface="Open Sans"/>
                <a:ea typeface="Open Sans"/>
                <a:cs typeface="Open Sans"/>
                <a:sym typeface="Open Sans"/>
              </a:defRPr>
            </a:lvl5pPr>
            <a:lvl6pPr marL="0" marR="0" lvl="5" indent="0" algn="r" rtl="0">
              <a:spcBef>
                <a:spcPts val="0"/>
              </a:spcBef>
              <a:buNone/>
              <a:defRPr sz="900" b="0" i="0" u="none" strike="noStrike" cap="none">
                <a:solidFill>
                  <a:srgbClr val="898989"/>
                </a:solidFill>
                <a:latin typeface="Open Sans"/>
                <a:ea typeface="Open Sans"/>
                <a:cs typeface="Open Sans"/>
                <a:sym typeface="Open Sans"/>
              </a:defRPr>
            </a:lvl6pPr>
            <a:lvl7pPr marL="0" marR="0" lvl="6" indent="0" algn="r" rtl="0">
              <a:spcBef>
                <a:spcPts val="0"/>
              </a:spcBef>
              <a:buNone/>
              <a:defRPr sz="900" b="0" i="0" u="none" strike="noStrike" cap="none">
                <a:solidFill>
                  <a:srgbClr val="898989"/>
                </a:solidFill>
                <a:latin typeface="Open Sans"/>
                <a:ea typeface="Open Sans"/>
                <a:cs typeface="Open Sans"/>
                <a:sym typeface="Open Sans"/>
              </a:defRPr>
            </a:lvl7pPr>
            <a:lvl8pPr marL="0" marR="0" lvl="7" indent="0" algn="r" rtl="0">
              <a:spcBef>
                <a:spcPts val="0"/>
              </a:spcBef>
              <a:buNone/>
              <a:defRPr sz="900" b="0" i="0" u="none" strike="noStrike" cap="none">
                <a:solidFill>
                  <a:srgbClr val="898989"/>
                </a:solidFill>
                <a:latin typeface="Open Sans"/>
                <a:ea typeface="Open Sans"/>
                <a:cs typeface="Open Sans"/>
                <a:sym typeface="Open Sans"/>
              </a:defRPr>
            </a:lvl8pPr>
            <a:lvl9pPr marL="0" marR="0" lvl="8" indent="0" algn="r" rtl="0">
              <a:spcBef>
                <a:spcPts val="0"/>
              </a:spcBef>
              <a:buNone/>
              <a:defRPr sz="900" b="0" i="0" u="none" strike="noStrike" cap="none">
                <a:solidFill>
                  <a:srgbClr val="89898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32"/>
          <p:cNvPicPr preferRelativeResize="0"/>
          <p:nvPr/>
        </p:nvPicPr>
        <p:blipFill>
          <a:blip r:embed="rId3">
            <a:alphaModFix/>
          </a:blip>
          <a:stretch>
            <a:fillRect/>
          </a:stretch>
        </p:blipFill>
        <p:spPr>
          <a:xfrm>
            <a:off x="-342175" y="0"/>
            <a:ext cx="9828363"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1"/>
          <p:cNvSpPr/>
          <p:nvPr/>
        </p:nvSpPr>
        <p:spPr>
          <a:xfrm rot="5400000">
            <a:off x="-1140278" y="1140276"/>
            <a:ext cx="5143500" cy="2862944"/>
          </a:xfrm>
          <a:prstGeom prst="flowChartManualInpu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53" name="Google Shape;353;p41"/>
          <p:cNvSpPr/>
          <p:nvPr/>
        </p:nvSpPr>
        <p:spPr>
          <a:xfrm>
            <a:off x="6101760" y="1489832"/>
            <a:ext cx="2383800" cy="3089400"/>
          </a:xfrm>
          <a:prstGeom prst="roundRect">
            <a:avLst>
              <a:gd name="adj" fmla="val 6053"/>
            </a:avLst>
          </a:prstGeom>
          <a:solidFill>
            <a:srgbClr val="000000">
              <a:alpha val="0"/>
            </a:srgbClr>
          </a:solidFill>
          <a:ln w="5715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54" name="Google Shape;354;p41"/>
          <p:cNvSpPr/>
          <p:nvPr/>
        </p:nvSpPr>
        <p:spPr>
          <a:xfrm>
            <a:off x="658585" y="1489833"/>
            <a:ext cx="2383800" cy="3089400"/>
          </a:xfrm>
          <a:prstGeom prst="roundRect">
            <a:avLst>
              <a:gd name="adj" fmla="val 7449"/>
            </a:avLst>
          </a:prstGeom>
          <a:solidFill>
            <a:schemeClr val="lt2"/>
          </a:solidFill>
          <a:ln w="57150" cap="flat" cmpd="sng">
            <a:solidFill>
              <a:srgbClr val="0B539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55" name="Google Shape;355;p41"/>
          <p:cNvSpPr/>
          <p:nvPr/>
        </p:nvSpPr>
        <p:spPr>
          <a:xfrm>
            <a:off x="3380174" y="1489831"/>
            <a:ext cx="2383800" cy="3089400"/>
          </a:xfrm>
          <a:prstGeom prst="roundRect">
            <a:avLst>
              <a:gd name="adj" fmla="val 7728"/>
            </a:avLst>
          </a:prstGeom>
          <a:solidFill>
            <a:srgbClr val="000000">
              <a:alpha val="0"/>
            </a:srgbClr>
          </a:solidFill>
          <a:ln w="5715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56" name="Google Shape;356;p41"/>
          <p:cNvSpPr txBox="1"/>
          <p:nvPr/>
        </p:nvSpPr>
        <p:spPr>
          <a:xfrm>
            <a:off x="896659" y="1951062"/>
            <a:ext cx="19074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b="1">
                <a:solidFill>
                  <a:schemeClr val="dk2"/>
                </a:solidFill>
                <a:latin typeface="Open Sans"/>
                <a:ea typeface="Open Sans"/>
                <a:cs typeface="Open Sans"/>
                <a:sym typeface="Open Sans"/>
              </a:rPr>
              <a:t>Last Catch**</a:t>
            </a:r>
            <a:endParaRPr sz="1100"/>
          </a:p>
        </p:txBody>
      </p:sp>
      <p:sp>
        <p:nvSpPr>
          <p:cNvPr id="357" name="Google Shape;357;p41"/>
          <p:cNvSpPr txBox="1"/>
          <p:nvPr/>
        </p:nvSpPr>
        <p:spPr>
          <a:xfrm>
            <a:off x="821713" y="2381786"/>
            <a:ext cx="2057400" cy="43855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2400" dirty="0">
                <a:solidFill>
                  <a:srgbClr val="0B5394"/>
                </a:solidFill>
                <a:latin typeface="Work Sans"/>
                <a:ea typeface="Work Sans"/>
                <a:cs typeface="Work Sans"/>
                <a:sym typeface="Work Sans"/>
              </a:rPr>
              <a:t>$0.10/GMC</a:t>
            </a:r>
            <a:endParaRPr sz="2400" dirty="0">
              <a:solidFill>
                <a:srgbClr val="0B5394"/>
              </a:solidFill>
              <a:latin typeface="Work Sans"/>
              <a:ea typeface="Work Sans"/>
              <a:cs typeface="Work Sans"/>
              <a:sym typeface="Work Sans"/>
            </a:endParaRPr>
          </a:p>
        </p:txBody>
      </p:sp>
      <p:sp>
        <p:nvSpPr>
          <p:cNvPr id="358" name="Google Shape;358;p41"/>
          <p:cNvSpPr txBox="1"/>
          <p:nvPr/>
        </p:nvSpPr>
        <p:spPr>
          <a:xfrm>
            <a:off x="821713" y="3062150"/>
            <a:ext cx="2057400" cy="253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a:solidFill>
                  <a:schemeClr val="dk2"/>
                </a:solidFill>
                <a:latin typeface="Open Sans"/>
                <a:ea typeface="Open Sans"/>
                <a:cs typeface="Open Sans"/>
                <a:sym typeface="Open Sans"/>
              </a:rPr>
              <a:t>10% Discount</a:t>
            </a:r>
            <a:endParaRPr sz="1100"/>
          </a:p>
        </p:txBody>
      </p:sp>
      <p:sp>
        <p:nvSpPr>
          <p:cNvPr id="359" name="Google Shape;359;p41"/>
          <p:cNvSpPr txBox="1"/>
          <p:nvPr/>
        </p:nvSpPr>
        <p:spPr>
          <a:xfrm>
            <a:off x="821713" y="3514082"/>
            <a:ext cx="2057400" cy="253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b="1">
                <a:solidFill>
                  <a:schemeClr val="dk2"/>
                </a:solidFill>
                <a:latin typeface="Open Sans"/>
                <a:ea typeface="Open Sans"/>
                <a:cs typeface="Open Sans"/>
                <a:sym typeface="Open Sans"/>
              </a:rPr>
              <a:t>Details:</a:t>
            </a:r>
            <a:endParaRPr sz="1100"/>
          </a:p>
        </p:txBody>
      </p:sp>
      <p:sp>
        <p:nvSpPr>
          <p:cNvPr id="360" name="Google Shape;360;p41"/>
          <p:cNvSpPr txBox="1"/>
          <p:nvPr/>
        </p:nvSpPr>
        <p:spPr>
          <a:xfrm>
            <a:off x="3618247" y="1951062"/>
            <a:ext cx="19074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b="1">
                <a:solidFill>
                  <a:schemeClr val="dk2"/>
                </a:solidFill>
                <a:latin typeface="Open Sans"/>
                <a:ea typeface="Open Sans"/>
                <a:cs typeface="Open Sans"/>
                <a:sym typeface="Open Sans"/>
              </a:rPr>
              <a:t>Listing</a:t>
            </a:r>
            <a:endParaRPr sz="1400" b="1">
              <a:solidFill>
                <a:schemeClr val="dk2"/>
              </a:solidFill>
              <a:latin typeface="Open Sans"/>
              <a:ea typeface="Open Sans"/>
              <a:cs typeface="Open Sans"/>
              <a:sym typeface="Open Sans"/>
            </a:endParaRPr>
          </a:p>
        </p:txBody>
      </p:sp>
      <p:sp>
        <p:nvSpPr>
          <p:cNvPr id="361" name="Google Shape;361;p41"/>
          <p:cNvSpPr txBox="1"/>
          <p:nvPr/>
        </p:nvSpPr>
        <p:spPr>
          <a:xfrm>
            <a:off x="3543300" y="3514082"/>
            <a:ext cx="2057400" cy="253800"/>
          </a:xfrm>
          <a:prstGeom prst="rect">
            <a:avLst/>
          </a:prstGeom>
          <a:noFill/>
          <a:ln>
            <a:noFill/>
          </a:ln>
        </p:spPr>
        <p:txBody>
          <a:bodyPr spcFirstLastPara="1" wrap="square" lIns="68575" tIns="34275" rIns="68575" bIns="34275" anchor="t" anchorCtr="0">
            <a:spAutoFit/>
          </a:bodyPr>
          <a:lstStyle/>
          <a:p>
            <a:pPr marL="0" lvl="0" indent="0" algn="ctr" rtl="0">
              <a:spcBef>
                <a:spcPts val="0"/>
              </a:spcBef>
              <a:spcAft>
                <a:spcPts val="0"/>
              </a:spcAft>
              <a:buNone/>
            </a:pPr>
            <a:r>
              <a:rPr lang="en-GB" sz="1200" b="1">
                <a:solidFill>
                  <a:schemeClr val="dk2"/>
                </a:solidFill>
                <a:latin typeface="Open Sans"/>
                <a:ea typeface="Open Sans"/>
                <a:cs typeface="Open Sans"/>
                <a:sym typeface="Open Sans"/>
              </a:rPr>
              <a:t>Details:</a:t>
            </a:r>
            <a:endParaRPr sz="1200" b="1">
              <a:solidFill>
                <a:schemeClr val="dk2"/>
              </a:solidFill>
              <a:latin typeface="Open Sans"/>
              <a:ea typeface="Open Sans"/>
              <a:cs typeface="Open Sans"/>
              <a:sym typeface="Open Sans"/>
            </a:endParaRPr>
          </a:p>
        </p:txBody>
      </p:sp>
      <p:sp>
        <p:nvSpPr>
          <p:cNvPr id="362" name="Google Shape;362;p41"/>
          <p:cNvSpPr txBox="1"/>
          <p:nvPr/>
        </p:nvSpPr>
        <p:spPr>
          <a:xfrm>
            <a:off x="6339833" y="1951062"/>
            <a:ext cx="19074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b="1">
                <a:solidFill>
                  <a:schemeClr val="dk2"/>
                </a:solidFill>
                <a:latin typeface="Open Sans"/>
                <a:ea typeface="Open Sans"/>
                <a:cs typeface="Open Sans"/>
                <a:sym typeface="Open Sans"/>
              </a:rPr>
              <a:t>Listing</a:t>
            </a:r>
            <a:endParaRPr sz="1100"/>
          </a:p>
        </p:txBody>
      </p:sp>
      <p:sp>
        <p:nvSpPr>
          <p:cNvPr id="363" name="Google Shape;363;p41"/>
          <p:cNvSpPr txBox="1"/>
          <p:nvPr/>
        </p:nvSpPr>
        <p:spPr>
          <a:xfrm>
            <a:off x="6264886" y="3514082"/>
            <a:ext cx="2057400" cy="253800"/>
          </a:xfrm>
          <a:prstGeom prst="rect">
            <a:avLst/>
          </a:prstGeom>
          <a:noFill/>
          <a:ln>
            <a:noFill/>
          </a:ln>
        </p:spPr>
        <p:txBody>
          <a:bodyPr spcFirstLastPara="1" wrap="square" lIns="68575" tIns="34275" rIns="68575" bIns="34275" anchor="t" anchorCtr="0">
            <a:spAutoFit/>
          </a:bodyPr>
          <a:lstStyle/>
          <a:p>
            <a:pPr marL="0" lvl="0" indent="0" algn="ctr" rtl="0">
              <a:spcBef>
                <a:spcPts val="0"/>
              </a:spcBef>
              <a:spcAft>
                <a:spcPts val="0"/>
              </a:spcAft>
              <a:buNone/>
            </a:pPr>
            <a:r>
              <a:rPr lang="en-GB" sz="1200" b="1">
                <a:solidFill>
                  <a:schemeClr val="dk2"/>
                </a:solidFill>
                <a:latin typeface="Open Sans"/>
                <a:ea typeface="Open Sans"/>
                <a:cs typeface="Open Sans"/>
                <a:sym typeface="Open Sans"/>
              </a:rPr>
              <a:t>Details:</a:t>
            </a:r>
            <a:endParaRPr sz="1200" b="1">
              <a:solidFill>
                <a:schemeClr val="dk2"/>
              </a:solidFill>
              <a:latin typeface="Open Sans"/>
              <a:ea typeface="Open Sans"/>
              <a:cs typeface="Open Sans"/>
              <a:sym typeface="Open Sans"/>
            </a:endParaRPr>
          </a:p>
        </p:txBody>
      </p:sp>
      <p:sp>
        <p:nvSpPr>
          <p:cNvPr id="364" name="Google Shape;364;p41"/>
          <p:cNvSpPr txBox="1"/>
          <p:nvPr/>
        </p:nvSpPr>
        <p:spPr>
          <a:xfrm>
            <a:off x="772375" y="3796000"/>
            <a:ext cx="2143200" cy="684900"/>
          </a:xfrm>
          <a:prstGeom prst="rect">
            <a:avLst/>
          </a:prstGeom>
          <a:noFill/>
          <a:ln>
            <a:noFill/>
          </a:ln>
        </p:spPr>
        <p:txBody>
          <a:bodyPr spcFirstLastPara="1" wrap="square" lIns="68575" tIns="34275" rIns="68575" bIns="34275" anchor="t" anchorCtr="0">
            <a:spAutoFit/>
          </a:bodyPr>
          <a:lstStyle/>
          <a:p>
            <a:pPr marL="0" marR="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Min/Max: $10/$1,000</a:t>
            </a:r>
            <a:endParaRPr sz="800">
              <a:solidFill>
                <a:schemeClr val="dk2"/>
              </a:solidFill>
              <a:latin typeface="Open Sans"/>
              <a:ea typeface="Open Sans"/>
              <a:cs typeface="Open Sans"/>
              <a:sym typeface="Open Sans"/>
            </a:endParaRPr>
          </a:p>
          <a:p>
            <a:pPr marL="0" marR="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Accepted Currencies: USDT (TRC20), TRX</a:t>
            </a:r>
            <a:endParaRPr sz="800">
              <a:solidFill>
                <a:schemeClr val="dk2"/>
              </a:solidFill>
              <a:latin typeface="Open Sans"/>
              <a:ea typeface="Open Sans"/>
              <a:cs typeface="Open Sans"/>
              <a:sym typeface="Open Sans"/>
            </a:endParaRPr>
          </a:p>
          <a:p>
            <a:pPr marL="0" marR="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 Crypto - walletconnect )</a:t>
            </a:r>
            <a:endParaRPr sz="800">
              <a:solidFill>
                <a:schemeClr val="dk2"/>
              </a:solidFill>
              <a:latin typeface="Open Sans"/>
              <a:ea typeface="Open Sans"/>
              <a:cs typeface="Open Sans"/>
              <a:sym typeface="Open Sans"/>
            </a:endParaRPr>
          </a:p>
        </p:txBody>
      </p:sp>
      <p:sp>
        <p:nvSpPr>
          <p:cNvPr id="365" name="Google Shape;365;p41"/>
          <p:cNvSpPr txBox="1"/>
          <p:nvPr/>
        </p:nvSpPr>
        <p:spPr>
          <a:xfrm>
            <a:off x="2721749" y="587650"/>
            <a:ext cx="43203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800">
                <a:solidFill>
                  <a:schemeClr val="dk2"/>
                </a:solidFill>
                <a:latin typeface="Work Sans"/>
                <a:ea typeface="Work Sans"/>
                <a:cs typeface="Work Sans"/>
                <a:sym typeface="Work Sans"/>
              </a:rPr>
              <a:t>Final Round &amp; Listing</a:t>
            </a:r>
            <a:endParaRPr sz="1100"/>
          </a:p>
        </p:txBody>
      </p:sp>
      <p:grpSp>
        <p:nvGrpSpPr>
          <p:cNvPr id="366" name="Google Shape;366;p41"/>
          <p:cNvGrpSpPr/>
          <p:nvPr/>
        </p:nvGrpSpPr>
        <p:grpSpPr>
          <a:xfrm>
            <a:off x="8288720" y="179488"/>
            <a:ext cx="622875" cy="130950"/>
            <a:chOff x="5678349" y="5056413"/>
            <a:chExt cx="830500" cy="174600"/>
          </a:xfrm>
        </p:grpSpPr>
        <p:sp>
          <p:nvSpPr>
            <p:cNvPr id="367" name="Google Shape;367;p41"/>
            <p:cNvSpPr/>
            <p:nvPr/>
          </p:nvSpPr>
          <p:spPr>
            <a:xfrm>
              <a:off x="6007099" y="5056413"/>
              <a:ext cx="177900" cy="1746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68" name="Google Shape;368;p41"/>
            <p:cNvSpPr/>
            <p:nvPr/>
          </p:nvSpPr>
          <p:spPr>
            <a:xfrm>
              <a:off x="6330949" y="5056413"/>
              <a:ext cx="177900" cy="1746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69" name="Google Shape;369;p41"/>
            <p:cNvSpPr/>
            <p:nvPr/>
          </p:nvSpPr>
          <p:spPr>
            <a:xfrm>
              <a:off x="5678349" y="5056413"/>
              <a:ext cx="177900" cy="1746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sp>
        <p:nvSpPr>
          <p:cNvPr id="370" name="Google Shape;370;p41"/>
          <p:cNvSpPr txBox="1"/>
          <p:nvPr/>
        </p:nvSpPr>
        <p:spPr>
          <a:xfrm>
            <a:off x="3543300" y="2381786"/>
            <a:ext cx="20991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2800">
                <a:solidFill>
                  <a:srgbClr val="FF0000"/>
                </a:solidFill>
                <a:latin typeface="Work Sans"/>
                <a:ea typeface="Work Sans"/>
                <a:cs typeface="Work Sans"/>
                <a:sym typeface="Work Sans"/>
              </a:rPr>
              <a:t>PROBIT</a:t>
            </a:r>
            <a:endParaRPr sz="2800">
              <a:solidFill>
                <a:srgbClr val="FF0000"/>
              </a:solidFill>
              <a:latin typeface="Work Sans"/>
              <a:ea typeface="Work Sans"/>
              <a:cs typeface="Work Sans"/>
              <a:sym typeface="Work Sans"/>
            </a:endParaRPr>
          </a:p>
        </p:txBody>
      </p:sp>
      <p:sp>
        <p:nvSpPr>
          <p:cNvPr id="371" name="Google Shape;371;p41"/>
          <p:cNvSpPr txBox="1"/>
          <p:nvPr/>
        </p:nvSpPr>
        <p:spPr>
          <a:xfrm>
            <a:off x="3629239" y="3796011"/>
            <a:ext cx="1885500" cy="438600"/>
          </a:xfrm>
          <a:prstGeom prst="rect">
            <a:avLst/>
          </a:prstGeom>
          <a:noFill/>
          <a:ln>
            <a:noFill/>
          </a:ln>
        </p:spPr>
        <p:txBody>
          <a:bodyPr spcFirstLastPara="1" wrap="square" lIns="68575" tIns="34275" rIns="68575" bIns="34275" anchor="t" anchorCtr="0">
            <a:spAutoFit/>
          </a:bodyPr>
          <a:lstStyle/>
          <a:p>
            <a:pPr marL="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All Deposits and Trades</a:t>
            </a:r>
            <a:endParaRPr sz="800">
              <a:solidFill>
                <a:schemeClr val="dk2"/>
              </a:solidFill>
              <a:latin typeface="Open Sans"/>
              <a:ea typeface="Open Sans"/>
              <a:cs typeface="Open Sans"/>
              <a:sym typeface="Open Sans"/>
            </a:endParaRPr>
          </a:p>
          <a:p>
            <a:pPr marL="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will be open</a:t>
            </a:r>
            <a:endParaRPr sz="800">
              <a:solidFill>
                <a:schemeClr val="dk2"/>
              </a:solidFill>
              <a:latin typeface="Open Sans"/>
              <a:ea typeface="Open Sans"/>
              <a:cs typeface="Open Sans"/>
              <a:sym typeface="Open Sans"/>
            </a:endParaRPr>
          </a:p>
        </p:txBody>
      </p:sp>
      <p:sp>
        <p:nvSpPr>
          <p:cNvPr id="372" name="Google Shape;372;p41"/>
          <p:cNvSpPr txBox="1"/>
          <p:nvPr/>
        </p:nvSpPr>
        <p:spPr>
          <a:xfrm>
            <a:off x="6403214" y="3796011"/>
            <a:ext cx="1885500" cy="438600"/>
          </a:xfrm>
          <a:prstGeom prst="rect">
            <a:avLst/>
          </a:prstGeom>
          <a:noFill/>
          <a:ln>
            <a:noFill/>
          </a:ln>
        </p:spPr>
        <p:txBody>
          <a:bodyPr spcFirstLastPara="1" wrap="square" lIns="68575" tIns="34275" rIns="68575" bIns="34275" anchor="t" anchorCtr="0">
            <a:spAutoFit/>
          </a:bodyPr>
          <a:lstStyle/>
          <a:p>
            <a:pPr marL="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All Deposits and Trades</a:t>
            </a:r>
            <a:endParaRPr sz="800">
              <a:solidFill>
                <a:schemeClr val="dk2"/>
              </a:solidFill>
              <a:latin typeface="Open Sans"/>
              <a:ea typeface="Open Sans"/>
              <a:cs typeface="Open Sans"/>
              <a:sym typeface="Open Sans"/>
            </a:endParaRPr>
          </a:p>
          <a:p>
            <a:pPr marL="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will be open</a:t>
            </a:r>
            <a:endParaRPr sz="800">
              <a:solidFill>
                <a:schemeClr val="dk2"/>
              </a:solidFill>
              <a:latin typeface="Open Sans"/>
              <a:ea typeface="Open Sans"/>
              <a:cs typeface="Open Sans"/>
              <a:sym typeface="Open Sans"/>
            </a:endParaRPr>
          </a:p>
        </p:txBody>
      </p:sp>
      <p:sp>
        <p:nvSpPr>
          <p:cNvPr id="373" name="Google Shape;373;p41"/>
          <p:cNvSpPr txBox="1"/>
          <p:nvPr/>
        </p:nvSpPr>
        <p:spPr>
          <a:xfrm>
            <a:off x="6281050" y="2381786"/>
            <a:ext cx="20991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2800">
                <a:solidFill>
                  <a:srgbClr val="FF0000"/>
                </a:solidFill>
                <a:latin typeface="Work Sans"/>
                <a:ea typeface="Work Sans"/>
                <a:cs typeface="Work Sans"/>
                <a:sym typeface="Work Sans"/>
              </a:rPr>
              <a:t>LBANK</a:t>
            </a:r>
            <a:endParaRPr sz="2800">
              <a:solidFill>
                <a:srgbClr val="FF0000"/>
              </a:solidFill>
              <a:latin typeface="Work Sans"/>
              <a:ea typeface="Work Sans"/>
              <a:cs typeface="Work Sans"/>
              <a:sym typeface="Work Sans"/>
            </a:endParaRPr>
          </a:p>
        </p:txBody>
      </p:sp>
      <p:sp>
        <p:nvSpPr>
          <p:cNvPr id="374" name="Google Shape;374;p41"/>
          <p:cNvSpPr txBox="1">
            <a:spLocks noGrp="1"/>
          </p:cNvSpPr>
          <p:nvPr>
            <p:ph type="ftr" idx="11"/>
          </p:nvPr>
        </p:nvSpPr>
        <p:spPr>
          <a:xfrm>
            <a:off x="628650" y="4767275"/>
            <a:ext cx="3498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GM INFORMATICS JOINT STOCK COMPANY | 2021</a:t>
            </a:r>
            <a:endParaRPr sz="1100"/>
          </a:p>
        </p:txBody>
      </p:sp>
      <p:sp>
        <p:nvSpPr>
          <p:cNvPr id="375" name="Google Shape;375;p41"/>
          <p:cNvSpPr txBox="1">
            <a:spLocks noGrp="1"/>
          </p:cNvSpPr>
          <p:nvPr>
            <p:ph type="ftr" idx="11"/>
          </p:nvPr>
        </p:nvSpPr>
        <p:spPr>
          <a:xfrm>
            <a:off x="5165100" y="4767275"/>
            <a:ext cx="3498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**Through Teleportation Portal</a:t>
            </a:r>
            <a:endParaRPr sz="1100"/>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42"/>
          <p:cNvPicPr preferRelativeResize="0"/>
          <p:nvPr/>
        </p:nvPicPr>
        <p:blipFill>
          <a:blip r:embed="rId3">
            <a:alphaModFix/>
          </a:blip>
          <a:stretch>
            <a:fillRect/>
          </a:stretch>
        </p:blipFill>
        <p:spPr>
          <a:xfrm>
            <a:off x="4816200" y="943550"/>
            <a:ext cx="4573276" cy="3050526"/>
          </a:xfrm>
          <a:prstGeom prst="rect">
            <a:avLst/>
          </a:prstGeom>
          <a:noFill/>
          <a:ln>
            <a:noFill/>
          </a:ln>
        </p:spPr>
      </p:pic>
      <p:pic>
        <p:nvPicPr>
          <p:cNvPr id="381" name="Google Shape;381;p42"/>
          <p:cNvPicPr preferRelativeResize="0"/>
          <p:nvPr/>
        </p:nvPicPr>
        <p:blipFill rotWithShape="1">
          <a:blip r:embed="rId4">
            <a:alphaModFix/>
          </a:blip>
          <a:srcRect/>
          <a:stretch/>
        </p:blipFill>
        <p:spPr>
          <a:xfrm rot="-5400000">
            <a:off x="5410963" y="-31712"/>
            <a:ext cx="3319824" cy="4936400"/>
          </a:xfrm>
          <a:prstGeom prst="rect">
            <a:avLst/>
          </a:prstGeom>
          <a:noFill/>
          <a:ln>
            <a:noFill/>
          </a:ln>
        </p:spPr>
      </p:pic>
      <p:grpSp>
        <p:nvGrpSpPr>
          <p:cNvPr id="382" name="Google Shape;382;p42"/>
          <p:cNvGrpSpPr/>
          <p:nvPr/>
        </p:nvGrpSpPr>
        <p:grpSpPr>
          <a:xfrm>
            <a:off x="8288720" y="179488"/>
            <a:ext cx="622800" cy="130969"/>
            <a:chOff x="5678349" y="5056413"/>
            <a:chExt cx="830400" cy="174625"/>
          </a:xfrm>
        </p:grpSpPr>
        <p:sp>
          <p:nvSpPr>
            <p:cNvPr id="383" name="Google Shape;383;p42"/>
            <p:cNvSpPr/>
            <p:nvPr/>
          </p:nvSpPr>
          <p:spPr>
            <a:xfrm>
              <a:off x="600709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84" name="Google Shape;384;p42"/>
            <p:cNvSpPr/>
            <p:nvPr/>
          </p:nvSpPr>
          <p:spPr>
            <a:xfrm>
              <a:off x="63309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85" name="Google Shape;385;p42"/>
            <p:cNvSpPr/>
            <p:nvPr/>
          </p:nvSpPr>
          <p:spPr>
            <a:xfrm>
              <a:off x="56783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sp>
        <p:nvSpPr>
          <p:cNvPr id="386" name="Google Shape;386;p42"/>
          <p:cNvSpPr txBox="1"/>
          <p:nvPr/>
        </p:nvSpPr>
        <p:spPr>
          <a:xfrm>
            <a:off x="316661" y="893675"/>
            <a:ext cx="3649750" cy="346249"/>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800">
                <a:solidFill>
                  <a:schemeClr val="dk2"/>
                </a:solidFill>
                <a:latin typeface="Work Sans"/>
                <a:ea typeface="Work Sans"/>
                <a:cs typeface="Work Sans"/>
                <a:sym typeface="Work Sans"/>
              </a:rPr>
              <a:t>MARKETING STRATEGY</a:t>
            </a:r>
            <a:endParaRPr sz="1100"/>
          </a:p>
        </p:txBody>
      </p:sp>
      <p:sp>
        <p:nvSpPr>
          <p:cNvPr id="387" name="Google Shape;387;p42"/>
          <p:cNvSpPr txBox="1"/>
          <p:nvPr/>
        </p:nvSpPr>
        <p:spPr>
          <a:xfrm>
            <a:off x="316661" y="1328576"/>
            <a:ext cx="4179000" cy="848100"/>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en-GB" sz="1100">
                <a:solidFill>
                  <a:schemeClr val="dk2"/>
                </a:solidFill>
                <a:latin typeface="Open Sans"/>
                <a:ea typeface="Open Sans"/>
                <a:cs typeface="Open Sans"/>
                <a:sym typeface="Open Sans"/>
              </a:rPr>
              <a:t>With a strong community support over Telegram &amp; Twitter, we are already in a process of collaborations and partnerships with various Exchanges, Social Influencers, Capitalist, Investors, Business owners and Entrepreneurs.</a:t>
            </a:r>
            <a:endParaRPr sz="1100"/>
          </a:p>
        </p:txBody>
      </p:sp>
      <p:sp>
        <p:nvSpPr>
          <p:cNvPr id="388" name="Google Shape;388;p42"/>
          <p:cNvSpPr txBox="1"/>
          <p:nvPr/>
        </p:nvSpPr>
        <p:spPr>
          <a:xfrm>
            <a:off x="316661" y="2629901"/>
            <a:ext cx="1917300" cy="441600"/>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en-GB" sz="1100">
                <a:solidFill>
                  <a:schemeClr val="dk2"/>
                </a:solidFill>
                <a:latin typeface="Open Sans"/>
                <a:ea typeface="Open Sans"/>
                <a:cs typeface="Open Sans"/>
                <a:sym typeface="Open Sans"/>
              </a:rPr>
              <a:t>Online/Offline Sponsorships</a:t>
            </a:r>
            <a:endParaRPr sz="1100"/>
          </a:p>
        </p:txBody>
      </p:sp>
      <p:sp>
        <p:nvSpPr>
          <p:cNvPr id="389" name="Google Shape;389;p42"/>
          <p:cNvSpPr txBox="1"/>
          <p:nvPr/>
        </p:nvSpPr>
        <p:spPr>
          <a:xfrm>
            <a:off x="316661" y="2319187"/>
            <a:ext cx="1074975" cy="392415"/>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2100">
                <a:solidFill>
                  <a:schemeClr val="accent1"/>
                </a:solidFill>
                <a:latin typeface="Work Sans"/>
                <a:ea typeface="Work Sans"/>
                <a:cs typeface="Work Sans"/>
                <a:sym typeface="Work Sans"/>
              </a:rPr>
              <a:t>01.</a:t>
            </a:r>
            <a:endParaRPr sz="1800">
              <a:solidFill>
                <a:schemeClr val="accent1"/>
              </a:solidFill>
              <a:latin typeface="Work Sans"/>
              <a:ea typeface="Work Sans"/>
              <a:cs typeface="Work Sans"/>
              <a:sym typeface="Work Sans"/>
            </a:endParaRPr>
          </a:p>
        </p:txBody>
      </p:sp>
      <p:sp>
        <p:nvSpPr>
          <p:cNvPr id="390" name="Google Shape;390;p42"/>
          <p:cNvSpPr txBox="1"/>
          <p:nvPr/>
        </p:nvSpPr>
        <p:spPr>
          <a:xfrm>
            <a:off x="2522157" y="2629901"/>
            <a:ext cx="1917300" cy="645000"/>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en-GB" sz="1100">
                <a:solidFill>
                  <a:schemeClr val="dk2"/>
                </a:solidFill>
                <a:latin typeface="Open Sans"/>
                <a:ea typeface="Open Sans"/>
                <a:cs typeface="Open Sans"/>
                <a:sym typeface="Open Sans"/>
              </a:rPr>
              <a:t>AMA’s, Podcasts, Interviews over Tier I outlets</a:t>
            </a:r>
            <a:endParaRPr sz="1100"/>
          </a:p>
        </p:txBody>
      </p:sp>
      <p:sp>
        <p:nvSpPr>
          <p:cNvPr id="391" name="Google Shape;391;p42"/>
          <p:cNvSpPr txBox="1"/>
          <p:nvPr/>
        </p:nvSpPr>
        <p:spPr>
          <a:xfrm>
            <a:off x="2522157" y="2319187"/>
            <a:ext cx="1074975" cy="392415"/>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2100">
                <a:solidFill>
                  <a:schemeClr val="accent1"/>
                </a:solidFill>
                <a:latin typeface="Work Sans"/>
                <a:ea typeface="Work Sans"/>
                <a:cs typeface="Work Sans"/>
                <a:sym typeface="Work Sans"/>
              </a:rPr>
              <a:t>02.</a:t>
            </a:r>
            <a:endParaRPr sz="1800">
              <a:solidFill>
                <a:schemeClr val="accent1"/>
              </a:solidFill>
              <a:latin typeface="Work Sans"/>
              <a:ea typeface="Work Sans"/>
              <a:cs typeface="Work Sans"/>
              <a:sym typeface="Work Sans"/>
            </a:endParaRPr>
          </a:p>
        </p:txBody>
      </p:sp>
      <p:sp>
        <p:nvSpPr>
          <p:cNvPr id="392" name="Google Shape;392;p42"/>
          <p:cNvSpPr txBox="1"/>
          <p:nvPr/>
        </p:nvSpPr>
        <p:spPr>
          <a:xfrm>
            <a:off x="316661" y="3849526"/>
            <a:ext cx="1917300" cy="441600"/>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en-GB" sz="1100">
                <a:solidFill>
                  <a:schemeClr val="dk2"/>
                </a:solidFill>
                <a:latin typeface="Open Sans"/>
                <a:ea typeface="Open Sans"/>
                <a:cs typeface="Open Sans"/>
                <a:sym typeface="Open Sans"/>
              </a:rPr>
              <a:t>Social and Search Engine Ads</a:t>
            </a:r>
            <a:endParaRPr sz="1100"/>
          </a:p>
        </p:txBody>
      </p:sp>
      <p:sp>
        <p:nvSpPr>
          <p:cNvPr id="393" name="Google Shape;393;p42"/>
          <p:cNvSpPr txBox="1"/>
          <p:nvPr/>
        </p:nvSpPr>
        <p:spPr>
          <a:xfrm>
            <a:off x="316661" y="3538811"/>
            <a:ext cx="1074975" cy="392415"/>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2100">
                <a:solidFill>
                  <a:schemeClr val="accent1"/>
                </a:solidFill>
                <a:latin typeface="Work Sans"/>
                <a:ea typeface="Work Sans"/>
                <a:cs typeface="Work Sans"/>
                <a:sym typeface="Work Sans"/>
              </a:rPr>
              <a:t>03.</a:t>
            </a:r>
            <a:endParaRPr sz="1800">
              <a:solidFill>
                <a:schemeClr val="accent1"/>
              </a:solidFill>
              <a:latin typeface="Work Sans"/>
              <a:ea typeface="Work Sans"/>
              <a:cs typeface="Work Sans"/>
              <a:sym typeface="Work Sans"/>
            </a:endParaRPr>
          </a:p>
        </p:txBody>
      </p:sp>
      <p:sp>
        <p:nvSpPr>
          <p:cNvPr id="394" name="Google Shape;394;p42"/>
          <p:cNvSpPr txBox="1"/>
          <p:nvPr/>
        </p:nvSpPr>
        <p:spPr>
          <a:xfrm>
            <a:off x="2522157" y="3849526"/>
            <a:ext cx="1917300" cy="441600"/>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en-GB" sz="1100">
                <a:solidFill>
                  <a:schemeClr val="dk2"/>
                </a:solidFill>
                <a:latin typeface="Open Sans"/>
                <a:ea typeface="Open Sans"/>
                <a:cs typeface="Open Sans"/>
                <a:sym typeface="Open Sans"/>
              </a:rPr>
              <a:t>Collaborations with Top 20 Crypto Exchanges</a:t>
            </a:r>
            <a:endParaRPr sz="1100"/>
          </a:p>
        </p:txBody>
      </p:sp>
      <p:sp>
        <p:nvSpPr>
          <p:cNvPr id="395" name="Google Shape;395;p42"/>
          <p:cNvSpPr txBox="1"/>
          <p:nvPr/>
        </p:nvSpPr>
        <p:spPr>
          <a:xfrm>
            <a:off x="2522157" y="3538811"/>
            <a:ext cx="1074975" cy="392415"/>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2100">
                <a:solidFill>
                  <a:schemeClr val="accent1"/>
                </a:solidFill>
                <a:latin typeface="Work Sans"/>
                <a:ea typeface="Work Sans"/>
                <a:cs typeface="Work Sans"/>
                <a:sym typeface="Work Sans"/>
              </a:rPr>
              <a:t>04.</a:t>
            </a:r>
            <a:endParaRPr sz="1800">
              <a:solidFill>
                <a:schemeClr val="accent1"/>
              </a:solidFill>
              <a:latin typeface="Work Sans"/>
              <a:ea typeface="Work Sans"/>
              <a:cs typeface="Work Sans"/>
              <a:sym typeface="Work Sans"/>
            </a:endParaRPr>
          </a:p>
        </p:txBody>
      </p:sp>
      <p:sp>
        <p:nvSpPr>
          <p:cNvPr id="396" name="Google Shape;396;p42"/>
          <p:cNvSpPr txBox="1">
            <a:spLocks noGrp="1"/>
          </p:cNvSpPr>
          <p:nvPr>
            <p:ph type="ftr" idx="11"/>
          </p:nvPr>
        </p:nvSpPr>
        <p:spPr>
          <a:xfrm>
            <a:off x="628650" y="4767275"/>
            <a:ext cx="3498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GM INFORMATICS JOINT STOCK COMPANY | 2021</a:t>
            </a:r>
            <a:endParaRPr sz="1100"/>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3"/>
          <p:cNvSpPr/>
          <p:nvPr/>
        </p:nvSpPr>
        <p:spPr>
          <a:xfrm rot="5400000">
            <a:off x="-978962" y="978963"/>
            <a:ext cx="5143500" cy="3185575"/>
          </a:xfrm>
          <a:prstGeom prst="flowChartManualInpu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02" name="Google Shape;402;p43"/>
          <p:cNvSpPr/>
          <p:nvPr/>
        </p:nvSpPr>
        <p:spPr>
          <a:xfrm>
            <a:off x="3445650" y="1473175"/>
            <a:ext cx="2252700" cy="2999100"/>
          </a:xfrm>
          <a:prstGeom prst="roundRect">
            <a:avLst>
              <a:gd name="adj" fmla="val 7728"/>
            </a:avLst>
          </a:prstGeom>
          <a:solidFill>
            <a:srgbClr val="000000">
              <a:alpha val="0"/>
            </a:srgbClr>
          </a:solidFill>
          <a:ln w="1905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2138737"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03" name="Google Shape;403;p43"/>
          <p:cNvSpPr/>
          <p:nvPr/>
        </p:nvSpPr>
        <p:spPr>
          <a:xfrm>
            <a:off x="5771725" y="1473175"/>
            <a:ext cx="2252700" cy="2999100"/>
          </a:xfrm>
          <a:prstGeom prst="roundRect">
            <a:avLst>
              <a:gd name="adj" fmla="val 7728"/>
            </a:avLst>
          </a:prstGeom>
          <a:solidFill>
            <a:srgbClr val="000000">
              <a:alpha val="0"/>
            </a:srgbClr>
          </a:solidFill>
          <a:ln w="1905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2138737"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04" name="Google Shape;404;p43"/>
          <p:cNvSpPr/>
          <p:nvPr/>
        </p:nvSpPr>
        <p:spPr>
          <a:xfrm>
            <a:off x="1119575" y="1473175"/>
            <a:ext cx="2252700" cy="2999100"/>
          </a:xfrm>
          <a:prstGeom prst="roundRect">
            <a:avLst>
              <a:gd name="adj" fmla="val 7728"/>
            </a:avLst>
          </a:prstGeom>
          <a:solidFill>
            <a:srgbClr val="000000">
              <a:alpha val="0"/>
            </a:srgbClr>
          </a:solidFill>
          <a:ln w="1905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2138737"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05" name="Google Shape;405;p43"/>
          <p:cNvSpPr txBox="1">
            <a:spLocks noGrp="1"/>
          </p:cNvSpPr>
          <p:nvPr>
            <p:ph type="ftr" idx="11"/>
          </p:nvPr>
        </p:nvSpPr>
        <p:spPr>
          <a:xfrm>
            <a:off x="628650" y="4767275"/>
            <a:ext cx="37089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GM INFORMATICS JOINT STOCK COMPANY | 2021</a:t>
            </a:r>
            <a:endParaRPr sz="1100"/>
          </a:p>
          <a:p>
            <a:pPr marL="0" lvl="0" indent="0" algn="l" rtl="0">
              <a:spcBef>
                <a:spcPts val="0"/>
              </a:spcBef>
              <a:spcAft>
                <a:spcPts val="0"/>
              </a:spcAft>
              <a:buNone/>
            </a:pPr>
            <a:endParaRPr sz="1100">
              <a:solidFill>
                <a:schemeClr val="lt1"/>
              </a:solidFill>
            </a:endParaRPr>
          </a:p>
        </p:txBody>
      </p:sp>
      <p:sp>
        <p:nvSpPr>
          <p:cNvPr id="406" name="Google Shape;406;p43"/>
          <p:cNvSpPr/>
          <p:nvPr/>
        </p:nvSpPr>
        <p:spPr>
          <a:xfrm>
            <a:off x="1203501" y="3720722"/>
            <a:ext cx="2085000" cy="711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07" name="Google Shape;407;p43"/>
          <p:cNvSpPr/>
          <p:nvPr/>
        </p:nvSpPr>
        <p:spPr>
          <a:xfrm>
            <a:off x="3529566" y="3720722"/>
            <a:ext cx="2085000" cy="711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08" name="Google Shape;408;p43"/>
          <p:cNvSpPr/>
          <p:nvPr/>
        </p:nvSpPr>
        <p:spPr>
          <a:xfrm>
            <a:off x="5855630" y="3720722"/>
            <a:ext cx="2085000" cy="711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09" name="Google Shape;409;p43"/>
          <p:cNvSpPr txBox="1"/>
          <p:nvPr/>
        </p:nvSpPr>
        <p:spPr>
          <a:xfrm>
            <a:off x="2518955" y="489862"/>
            <a:ext cx="4106089" cy="34624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800" b="1">
                <a:solidFill>
                  <a:schemeClr val="dk2"/>
                </a:solidFill>
                <a:latin typeface="Work Sans"/>
                <a:ea typeface="Work Sans"/>
                <a:cs typeface="Work Sans"/>
                <a:sym typeface="Work Sans"/>
              </a:rPr>
              <a:t>Wallets’ Supports GMC</a:t>
            </a:r>
            <a:endParaRPr sz="1800" b="1">
              <a:solidFill>
                <a:schemeClr val="dk2"/>
              </a:solidFill>
              <a:latin typeface="Work Sans"/>
              <a:ea typeface="Work Sans"/>
              <a:cs typeface="Work Sans"/>
              <a:sym typeface="Work Sans"/>
            </a:endParaRPr>
          </a:p>
        </p:txBody>
      </p:sp>
      <p:grpSp>
        <p:nvGrpSpPr>
          <p:cNvPr id="410" name="Google Shape;410;p43"/>
          <p:cNvGrpSpPr/>
          <p:nvPr/>
        </p:nvGrpSpPr>
        <p:grpSpPr>
          <a:xfrm>
            <a:off x="8288720" y="179488"/>
            <a:ext cx="622800" cy="130969"/>
            <a:chOff x="5678349" y="5056413"/>
            <a:chExt cx="830400" cy="174625"/>
          </a:xfrm>
        </p:grpSpPr>
        <p:sp>
          <p:nvSpPr>
            <p:cNvPr id="411" name="Google Shape;411;p43"/>
            <p:cNvSpPr/>
            <p:nvPr/>
          </p:nvSpPr>
          <p:spPr>
            <a:xfrm>
              <a:off x="600709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12" name="Google Shape;412;p43"/>
            <p:cNvSpPr/>
            <p:nvPr/>
          </p:nvSpPr>
          <p:spPr>
            <a:xfrm>
              <a:off x="63309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13" name="Google Shape;413;p43"/>
            <p:cNvSpPr/>
            <p:nvPr/>
          </p:nvSpPr>
          <p:spPr>
            <a:xfrm>
              <a:off x="56783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sp>
        <p:nvSpPr>
          <p:cNvPr id="414" name="Google Shape;414;p43"/>
          <p:cNvSpPr txBox="1"/>
          <p:nvPr/>
        </p:nvSpPr>
        <p:spPr>
          <a:xfrm>
            <a:off x="1360412" y="3921132"/>
            <a:ext cx="1770900" cy="3000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1500">
                <a:solidFill>
                  <a:schemeClr val="lt1"/>
                </a:solidFill>
                <a:latin typeface="Work Sans"/>
                <a:ea typeface="Work Sans"/>
                <a:cs typeface="Work Sans"/>
                <a:sym typeface="Work Sans"/>
              </a:rPr>
              <a:t>Klever Wallet</a:t>
            </a:r>
            <a:endParaRPr sz="1500">
              <a:solidFill>
                <a:schemeClr val="lt1"/>
              </a:solidFill>
              <a:latin typeface="Work Sans"/>
              <a:ea typeface="Work Sans"/>
              <a:cs typeface="Work Sans"/>
              <a:sym typeface="Work Sans"/>
            </a:endParaRPr>
          </a:p>
        </p:txBody>
      </p:sp>
      <p:sp>
        <p:nvSpPr>
          <p:cNvPr id="415" name="Google Shape;415;p43"/>
          <p:cNvSpPr txBox="1"/>
          <p:nvPr/>
        </p:nvSpPr>
        <p:spPr>
          <a:xfrm>
            <a:off x="3714750" y="3906116"/>
            <a:ext cx="1770900" cy="3000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1500">
                <a:solidFill>
                  <a:schemeClr val="lt1"/>
                </a:solidFill>
                <a:latin typeface="Work Sans"/>
                <a:ea typeface="Work Sans"/>
                <a:cs typeface="Work Sans"/>
                <a:sym typeface="Work Sans"/>
              </a:rPr>
              <a:t>Math Wallet</a:t>
            </a:r>
            <a:endParaRPr sz="1500">
              <a:solidFill>
                <a:schemeClr val="lt1"/>
              </a:solidFill>
              <a:latin typeface="Work Sans"/>
              <a:ea typeface="Work Sans"/>
              <a:cs typeface="Work Sans"/>
              <a:sym typeface="Work Sans"/>
            </a:endParaRPr>
          </a:p>
        </p:txBody>
      </p:sp>
      <p:sp>
        <p:nvSpPr>
          <p:cNvPr id="416" name="Google Shape;416;p43"/>
          <p:cNvSpPr txBox="1"/>
          <p:nvPr/>
        </p:nvSpPr>
        <p:spPr>
          <a:xfrm>
            <a:off x="6012540" y="3908321"/>
            <a:ext cx="1770900" cy="3000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1500">
                <a:solidFill>
                  <a:schemeClr val="lt1"/>
                </a:solidFill>
                <a:latin typeface="Work Sans"/>
                <a:ea typeface="Work Sans"/>
                <a:cs typeface="Work Sans"/>
                <a:sym typeface="Work Sans"/>
              </a:rPr>
              <a:t>Huobi Wallet</a:t>
            </a:r>
            <a:endParaRPr sz="1100"/>
          </a:p>
        </p:txBody>
      </p:sp>
      <p:sp>
        <p:nvSpPr>
          <p:cNvPr id="417" name="Google Shape;417;p43"/>
          <p:cNvSpPr/>
          <p:nvPr/>
        </p:nvSpPr>
        <p:spPr>
          <a:xfrm>
            <a:off x="1203501" y="4432299"/>
            <a:ext cx="2085000" cy="92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18" name="Google Shape;418;p43"/>
          <p:cNvSpPr/>
          <p:nvPr/>
        </p:nvSpPr>
        <p:spPr>
          <a:xfrm>
            <a:off x="3529566" y="4432299"/>
            <a:ext cx="2085000" cy="92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19" name="Google Shape;419;p43"/>
          <p:cNvSpPr/>
          <p:nvPr/>
        </p:nvSpPr>
        <p:spPr>
          <a:xfrm>
            <a:off x="5855630" y="4432299"/>
            <a:ext cx="2085000" cy="92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pic>
        <p:nvPicPr>
          <p:cNvPr id="420" name="Google Shape;420;p43"/>
          <p:cNvPicPr preferRelativeResize="0"/>
          <p:nvPr/>
        </p:nvPicPr>
        <p:blipFill>
          <a:blip r:embed="rId3">
            <a:alphaModFix/>
          </a:blip>
          <a:stretch>
            <a:fillRect/>
          </a:stretch>
        </p:blipFill>
        <p:spPr>
          <a:xfrm>
            <a:off x="4244479" y="1106550"/>
            <a:ext cx="711584" cy="711574"/>
          </a:xfrm>
          <a:prstGeom prst="rect">
            <a:avLst/>
          </a:prstGeom>
          <a:noFill/>
          <a:ln>
            <a:noFill/>
          </a:ln>
        </p:spPr>
      </p:pic>
      <p:pic>
        <p:nvPicPr>
          <p:cNvPr id="421" name="Google Shape;421;p43"/>
          <p:cNvPicPr preferRelativeResize="0"/>
          <p:nvPr/>
        </p:nvPicPr>
        <p:blipFill>
          <a:blip r:embed="rId4">
            <a:alphaModFix/>
          </a:blip>
          <a:stretch>
            <a:fillRect/>
          </a:stretch>
        </p:blipFill>
        <p:spPr>
          <a:xfrm>
            <a:off x="6542258" y="1106550"/>
            <a:ext cx="711584" cy="711574"/>
          </a:xfrm>
          <a:prstGeom prst="rect">
            <a:avLst/>
          </a:prstGeom>
          <a:noFill/>
          <a:ln>
            <a:noFill/>
          </a:ln>
        </p:spPr>
      </p:pic>
      <p:pic>
        <p:nvPicPr>
          <p:cNvPr id="422" name="Google Shape;422;p43"/>
          <p:cNvPicPr preferRelativeResize="0"/>
          <p:nvPr/>
        </p:nvPicPr>
        <p:blipFill>
          <a:blip r:embed="rId5">
            <a:alphaModFix/>
          </a:blip>
          <a:stretch>
            <a:fillRect/>
          </a:stretch>
        </p:blipFill>
        <p:spPr>
          <a:xfrm>
            <a:off x="1890138" y="1106554"/>
            <a:ext cx="711581" cy="711571"/>
          </a:xfrm>
          <a:prstGeom prst="rect">
            <a:avLst/>
          </a:prstGeom>
          <a:noFill/>
          <a:ln>
            <a:noFill/>
          </a:ln>
        </p:spPr>
      </p:pic>
      <p:pic>
        <p:nvPicPr>
          <p:cNvPr id="423" name="Google Shape;423;p43"/>
          <p:cNvPicPr preferRelativeResize="0"/>
          <p:nvPr/>
        </p:nvPicPr>
        <p:blipFill>
          <a:blip r:embed="rId6">
            <a:alphaModFix/>
          </a:blip>
          <a:stretch>
            <a:fillRect/>
          </a:stretch>
        </p:blipFill>
        <p:spPr>
          <a:xfrm>
            <a:off x="3676473" y="1873887"/>
            <a:ext cx="1791075" cy="1791099"/>
          </a:xfrm>
          <a:prstGeom prst="rect">
            <a:avLst/>
          </a:prstGeom>
          <a:noFill/>
          <a:ln>
            <a:noFill/>
          </a:ln>
        </p:spPr>
      </p:pic>
      <p:pic>
        <p:nvPicPr>
          <p:cNvPr id="424" name="Google Shape;424;p43"/>
          <p:cNvPicPr preferRelativeResize="0"/>
          <p:nvPr/>
        </p:nvPicPr>
        <p:blipFill>
          <a:blip r:embed="rId7">
            <a:alphaModFix/>
          </a:blip>
          <a:stretch>
            <a:fillRect/>
          </a:stretch>
        </p:blipFill>
        <p:spPr>
          <a:xfrm>
            <a:off x="1350400" y="1873900"/>
            <a:ext cx="1791075" cy="1791075"/>
          </a:xfrm>
          <a:prstGeom prst="rect">
            <a:avLst/>
          </a:prstGeom>
          <a:noFill/>
          <a:ln>
            <a:noFill/>
          </a:ln>
        </p:spPr>
      </p:pic>
      <p:pic>
        <p:nvPicPr>
          <p:cNvPr id="425" name="Google Shape;425;p43"/>
          <p:cNvPicPr preferRelativeResize="0"/>
          <p:nvPr/>
        </p:nvPicPr>
        <p:blipFill>
          <a:blip r:embed="rId8">
            <a:alphaModFix/>
          </a:blip>
          <a:stretch>
            <a:fillRect/>
          </a:stretch>
        </p:blipFill>
        <p:spPr>
          <a:xfrm>
            <a:off x="6002512" y="1873900"/>
            <a:ext cx="1791075" cy="1791075"/>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4"/>
          <p:cNvSpPr/>
          <p:nvPr/>
        </p:nvSpPr>
        <p:spPr>
          <a:xfrm rot="5400000">
            <a:off x="-978962" y="978963"/>
            <a:ext cx="5143500" cy="3185575"/>
          </a:xfrm>
          <a:prstGeom prst="flowChartManualInpu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31" name="Google Shape;431;p44"/>
          <p:cNvSpPr/>
          <p:nvPr/>
        </p:nvSpPr>
        <p:spPr>
          <a:xfrm>
            <a:off x="4914025" y="1473175"/>
            <a:ext cx="2252700" cy="2999100"/>
          </a:xfrm>
          <a:prstGeom prst="roundRect">
            <a:avLst>
              <a:gd name="adj" fmla="val 7728"/>
            </a:avLst>
          </a:prstGeom>
          <a:solidFill>
            <a:srgbClr val="000000">
              <a:alpha val="0"/>
            </a:srgbClr>
          </a:solidFill>
          <a:ln w="1905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2138737"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32" name="Google Shape;432;p44"/>
          <p:cNvSpPr/>
          <p:nvPr/>
        </p:nvSpPr>
        <p:spPr>
          <a:xfrm>
            <a:off x="1977275" y="1473175"/>
            <a:ext cx="2252700" cy="2999100"/>
          </a:xfrm>
          <a:prstGeom prst="roundRect">
            <a:avLst>
              <a:gd name="adj" fmla="val 7728"/>
            </a:avLst>
          </a:prstGeom>
          <a:solidFill>
            <a:srgbClr val="000000">
              <a:alpha val="0"/>
            </a:srgbClr>
          </a:solidFill>
          <a:ln w="1905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2138737"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33" name="Google Shape;433;p44"/>
          <p:cNvSpPr txBox="1">
            <a:spLocks noGrp="1"/>
          </p:cNvSpPr>
          <p:nvPr>
            <p:ph type="ftr" idx="11"/>
          </p:nvPr>
        </p:nvSpPr>
        <p:spPr>
          <a:xfrm>
            <a:off x="628650" y="4767275"/>
            <a:ext cx="39435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GM INFORMATICS JOINT STOCK COMPANY | 2021</a:t>
            </a:r>
            <a:endParaRPr sz="1100"/>
          </a:p>
          <a:p>
            <a:pPr marL="0" lvl="0" indent="0" algn="l" rtl="0">
              <a:spcBef>
                <a:spcPts val="0"/>
              </a:spcBef>
              <a:spcAft>
                <a:spcPts val="0"/>
              </a:spcAft>
              <a:buNone/>
            </a:pPr>
            <a:endParaRPr sz="1100">
              <a:solidFill>
                <a:schemeClr val="lt1"/>
              </a:solidFill>
            </a:endParaRPr>
          </a:p>
        </p:txBody>
      </p:sp>
      <p:sp>
        <p:nvSpPr>
          <p:cNvPr id="434" name="Google Shape;434;p44"/>
          <p:cNvSpPr/>
          <p:nvPr/>
        </p:nvSpPr>
        <p:spPr>
          <a:xfrm>
            <a:off x="2061201" y="3720722"/>
            <a:ext cx="2085000" cy="711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35" name="Google Shape;435;p44"/>
          <p:cNvSpPr/>
          <p:nvPr/>
        </p:nvSpPr>
        <p:spPr>
          <a:xfrm>
            <a:off x="4997941" y="3720722"/>
            <a:ext cx="2085000" cy="711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36" name="Google Shape;436;p44"/>
          <p:cNvSpPr txBox="1"/>
          <p:nvPr/>
        </p:nvSpPr>
        <p:spPr>
          <a:xfrm>
            <a:off x="2518955" y="489862"/>
            <a:ext cx="41061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800" b="1">
                <a:solidFill>
                  <a:schemeClr val="dk2"/>
                </a:solidFill>
                <a:latin typeface="Work Sans"/>
                <a:ea typeface="Work Sans"/>
                <a:cs typeface="Work Sans"/>
                <a:sym typeface="Work Sans"/>
              </a:rPr>
              <a:t>Wallets’ Supports GMC</a:t>
            </a:r>
            <a:endParaRPr sz="1800" b="1">
              <a:solidFill>
                <a:schemeClr val="dk2"/>
              </a:solidFill>
              <a:latin typeface="Work Sans"/>
              <a:ea typeface="Work Sans"/>
              <a:cs typeface="Work Sans"/>
              <a:sym typeface="Work Sans"/>
            </a:endParaRPr>
          </a:p>
        </p:txBody>
      </p:sp>
      <p:grpSp>
        <p:nvGrpSpPr>
          <p:cNvPr id="437" name="Google Shape;437;p44"/>
          <p:cNvGrpSpPr/>
          <p:nvPr/>
        </p:nvGrpSpPr>
        <p:grpSpPr>
          <a:xfrm>
            <a:off x="8288720" y="179488"/>
            <a:ext cx="622875" cy="130950"/>
            <a:chOff x="5678349" y="5056413"/>
            <a:chExt cx="830500" cy="174600"/>
          </a:xfrm>
        </p:grpSpPr>
        <p:sp>
          <p:nvSpPr>
            <p:cNvPr id="438" name="Google Shape;438;p44"/>
            <p:cNvSpPr/>
            <p:nvPr/>
          </p:nvSpPr>
          <p:spPr>
            <a:xfrm>
              <a:off x="6007099" y="5056413"/>
              <a:ext cx="177900" cy="1746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39" name="Google Shape;439;p44"/>
            <p:cNvSpPr/>
            <p:nvPr/>
          </p:nvSpPr>
          <p:spPr>
            <a:xfrm>
              <a:off x="6330949" y="5056413"/>
              <a:ext cx="177900" cy="1746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40" name="Google Shape;440;p44"/>
            <p:cNvSpPr/>
            <p:nvPr/>
          </p:nvSpPr>
          <p:spPr>
            <a:xfrm>
              <a:off x="5678349" y="5056413"/>
              <a:ext cx="177900" cy="1746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sp>
        <p:nvSpPr>
          <p:cNvPr id="441" name="Google Shape;441;p44"/>
          <p:cNvSpPr txBox="1"/>
          <p:nvPr/>
        </p:nvSpPr>
        <p:spPr>
          <a:xfrm>
            <a:off x="2218112" y="3921132"/>
            <a:ext cx="1770900" cy="3000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1500">
                <a:solidFill>
                  <a:schemeClr val="lt1"/>
                </a:solidFill>
                <a:latin typeface="Work Sans"/>
                <a:ea typeface="Work Sans"/>
                <a:cs typeface="Work Sans"/>
                <a:sym typeface="Work Sans"/>
              </a:rPr>
              <a:t>Tronlink Wallet</a:t>
            </a:r>
            <a:endParaRPr sz="1500">
              <a:solidFill>
                <a:schemeClr val="lt1"/>
              </a:solidFill>
              <a:latin typeface="Work Sans"/>
              <a:ea typeface="Work Sans"/>
              <a:cs typeface="Work Sans"/>
              <a:sym typeface="Work Sans"/>
            </a:endParaRPr>
          </a:p>
        </p:txBody>
      </p:sp>
      <p:sp>
        <p:nvSpPr>
          <p:cNvPr id="442" name="Google Shape;442;p44"/>
          <p:cNvSpPr txBox="1"/>
          <p:nvPr/>
        </p:nvSpPr>
        <p:spPr>
          <a:xfrm>
            <a:off x="5183125" y="3906116"/>
            <a:ext cx="1770900" cy="3000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1500">
                <a:solidFill>
                  <a:schemeClr val="lt1"/>
                </a:solidFill>
                <a:latin typeface="Work Sans"/>
                <a:ea typeface="Work Sans"/>
                <a:cs typeface="Work Sans"/>
                <a:sym typeface="Work Sans"/>
              </a:rPr>
              <a:t>Trust Wallet</a:t>
            </a:r>
            <a:endParaRPr sz="1500">
              <a:solidFill>
                <a:schemeClr val="lt1"/>
              </a:solidFill>
              <a:latin typeface="Work Sans"/>
              <a:ea typeface="Work Sans"/>
              <a:cs typeface="Work Sans"/>
              <a:sym typeface="Work Sans"/>
            </a:endParaRPr>
          </a:p>
        </p:txBody>
      </p:sp>
      <p:sp>
        <p:nvSpPr>
          <p:cNvPr id="443" name="Google Shape;443;p44"/>
          <p:cNvSpPr/>
          <p:nvPr/>
        </p:nvSpPr>
        <p:spPr>
          <a:xfrm>
            <a:off x="2061201" y="4432299"/>
            <a:ext cx="2085000" cy="92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44" name="Google Shape;444;p44"/>
          <p:cNvSpPr/>
          <p:nvPr/>
        </p:nvSpPr>
        <p:spPr>
          <a:xfrm>
            <a:off x="4997941" y="4432299"/>
            <a:ext cx="2085000" cy="921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pic>
        <p:nvPicPr>
          <p:cNvPr id="445" name="Google Shape;445;p44"/>
          <p:cNvPicPr preferRelativeResize="0"/>
          <p:nvPr/>
        </p:nvPicPr>
        <p:blipFill>
          <a:blip r:embed="rId3">
            <a:alphaModFix/>
          </a:blip>
          <a:stretch>
            <a:fillRect/>
          </a:stretch>
        </p:blipFill>
        <p:spPr>
          <a:xfrm>
            <a:off x="5712863" y="1106550"/>
            <a:ext cx="711575" cy="711575"/>
          </a:xfrm>
          <a:prstGeom prst="rect">
            <a:avLst/>
          </a:prstGeom>
          <a:noFill/>
          <a:ln>
            <a:noFill/>
          </a:ln>
        </p:spPr>
      </p:pic>
      <p:pic>
        <p:nvPicPr>
          <p:cNvPr id="446" name="Google Shape;446;p44"/>
          <p:cNvPicPr preferRelativeResize="0"/>
          <p:nvPr/>
        </p:nvPicPr>
        <p:blipFill>
          <a:blip r:embed="rId4">
            <a:alphaModFix/>
          </a:blip>
          <a:stretch>
            <a:fillRect/>
          </a:stretch>
        </p:blipFill>
        <p:spPr>
          <a:xfrm>
            <a:off x="2747763" y="1106575"/>
            <a:ext cx="711575" cy="711575"/>
          </a:xfrm>
          <a:prstGeom prst="rect">
            <a:avLst/>
          </a:prstGeom>
          <a:noFill/>
          <a:ln>
            <a:noFill/>
          </a:ln>
        </p:spPr>
      </p:pic>
      <p:pic>
        <p:nvPicPr>
          <p:cNvPr id="447" name="Google Shape;447;p44"/>
          <p:cNvPicPr preferRelativeResize="0"/>
          <p:nvPr/>
        </p:nvPicPr>
        <p:blipFill>
          <a:blip r:embed="rId5">
            <a:alphaModFix/>
          </a:blip>
          <a:stretch>
            <a:fillRect/>
          </a:stretch>
        </p:blipFill>
        <p:spPr>
          <a:xfrm>
            <a:off x="5144850" y="1873876"/>
            <a:ext cx="1791075" cy="1791048"/>
          </a:xfrm>
          <a:prstGeom prst="rect">
            <a:avLst/>
          </a:prstGeom>
          <a:noFill/>
          <a:ln>
            <a:noFill/>
          </a:ln>
        </p:spPr>
      </p:pic>
      <p:pic>
        <p:nvPicPr>
          <p:cNvPr id="448" name="Google Shape;448;p44"/>
          <p:cNvPicPr preferRelativeResize="0"/>
          <p:nvPr/>
        </p:nvPicPr>
        <p:blipFill>
          <a:blip r:embed="rId6">
            <a:alphaModFix/>
          </a:blip>
          <a:stretch>
            <a:fillRect/>
          </a:stretch>
        </p:blipFill>
        <p:spPr>
          <a:xfrm>
            <a:off x="2208100" y="1873876"/>
            <a:ext cx="1791075" cy="1791048"/>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5"/>
          <p:cNvSpPr/>
          <p:nvPr/>
        </p:nvSpPr>
        <p:spPr>
          <a:xfrm>
            <a:off x="5143500" y="590550"/>
            <a:ext cx="4000500" cy="455295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nvGrpSpPr>
          <p:cNvPr id="454" name="Google Shape;454;p45"/>
          <p:cNvGrpSpPr/>
          <p:nvPr/>
        </p:nvGrpSpPr>
        <p:grpSpPr>
          <a:xfrm>
            <a:off x="8288720" y="179488"/>
            <a:ext cx="622800" cy="130969"/>
            <a:chOff x="5678349" y="5056413"/>
            <a:chExt cx="830400" cy="174625"/>
          </a:xfrm>
        </p:grpSpPr>
        <p:sp>
          <p:nvSpPr>
            <p:cNvPr id="455" name="Google Shape;455;p45"/>
            <p:cNvSpPr/>
            <p:nvPr/>
          </p:nvSpPr>
          <p:spPr>
            <a:xfrm>
              <a:off x="600709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56" name="Google Shape;456;p45"/>
            <p:cNvSpPr/>
            <p:nvPr/>
          </p:nvSpPr>
          <p:spPr>
            <a:xfrm>
              <a:off x="63309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57" name="Google Shape;457;p45"/>
            <p:cNvSpPr/>
            <p:nvPr/>
          </p:nvSpPr>
          <p:spPr>
            <a:xfrm>
              <a:off x="56783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sp>
        <p:nvSpPr>
          <p:cNvPr id="458" name="Google Shape;458;p45"/>
          <p:cNvSpPr txBox="1"/>
          <p:nvPr/>
        </p:nvSpPr>
        <p:spPr>
          <a:xfrm>
            <a:off x="5585525" y="789775"/>
            <a:ext cx="2991000" cy="1457700"/>
          </a:xfrm>
          <a:prstGeom prst="rect">
            <a:avLst/>
          </a:prstGeom>
          <a:noFill/>
          <a:ln>
            <a:noFill/>
          </a:ln>
        </p:spPr>
        <p:txBody>
          <a:bodyPr spcFirstLastPara="1" wrap="square" lIns="68575" tIns="34275" rIns="68575" bIns="34275" anchor="t" anchorCtr="0">
            <a:spAutoFit/>
          </a:bodyPr>
          <a:lstStyle/>
          <a:p>
            <a:pPr marL="0" marR="0" lvl="0" indent="0" algn="just" rtl="0">
              <a:lnSpc>
                <a:spcPct val="120000"/>
              </a:lnSpc>
              <a:spcBef>
                <a:spcPts val="0"/>
              </a:spcBef>
              <a:spcAft>
                <a:spcPts val="0"/>
              </a:spcAft>
              <a:buNone/>
            </a:pPr>
            <a:r>
              <a:rPr lang="en-GB" sz="1100" b="1">
                <a:solidFill>
                  <a:schemeClr val="dk1"/>
                </a:solidFill>
                <a:latin typeface="Open Sans"/>
                <a:ea typeface="Open Sans"/>
                <a:cs typeface="Open Sans"/>
                <a:sym typeface="Open Sans"/>
              </a:rPr>
              <a:t>Optimistic.be</a:t>
            </a:r>
            <a:r>
              <a:rPr lang="en-GB" sz="1100">
                <a:solidFill>
                  <a:schemeClr val="lt1"/>
                </a:solidFill>
                <a:latin typeface="Open Sans"/>
                <a:ea typeface="Open Sans"/>
                <a:cs typeface="Open Sans"/>
                <a:sym typeface="Open Sans"/>
              </a:rPr>
              <a:t> is designed to be an all-in-one </a:t>
            </a:r>
            <a:r>
              <a:rPr lang="en-GB" sz="1100">
                <a:solidFill>
                  <a:schemeClr val="dk1"/>
                </a:solidFill>
                <a:latin typeface="Open Sans"/>
                <a:ea typeface="Open Sans"/>
                <a:cs typeface="Open Sans"/>
                <a:sym typeface="Open Sans"/>
              </a:rPr>
              <a:t>platform-marketplace-exchange</a:t>
            </a:r>
            <a:r>
              <a:rPr lang="en-GB" sz="1100">
                <a:solidFill>
                  <a:schemeClr val="lt1"/>
                </a:solidFill>
                <a:latin typeface="Open Sans"/>
                <a:ea typeface="Open Sans"/>
                <a:cs typeface="Open Sans"/>
                <a:sym typeface="Open Sans"/>
              </a:rPr>
              <a:t> for holders of GMCoin, decentralised kickstarter crowdfunding, tokenized assets, commodities and real estate tokenization platform is being developed under the GMC ecosystem.</a:t>
            </a:r>
            <a:endParaRPr sz="1100"/>
          </a:p>
        </p:txBody>
      </p:sp>
      <p:sp>
        <p:nvSpPr>
          <p:cNvPr id="459" name="Google Shape;459;p45"/>
          <p:cNvSpPr txBox="1"/>
          <p:nvPr/>
        </p:nvSpPr>
        <p:spPr>
          <a:xfrm>
            <a:off x="5563460" y="2517390"/>
            <a:ext cx="2857500" cy="2181000"/>
          </a:xfrm>
          <a:prstGeom prst="rect">
            <a:avLst/>
          </a:prstGeom>
          <a:noFill/>
          <a:ln>
            <a:noFill/>
          </a:ln>
        </p:spPr>
        <p:txBody>
          <a:bodyPr spcFirstLastPara="1" wrap="square" lIns="68575" tIns="34275" rIns="68575" bIns="34275" anchor="t" anchorCtr="0">
            <a:spAutoFit/>
          </a:bodyPr>
          <a:lstStyle/>
          <a:p>
            <a:pPr marL="215900" marR="0" lvl="0" indent="-215900" algn="l" rtl="0">
              <a:lnSpc>
                <a:spcPct val="120000"/>
              </a:lnSpc>
              <a:spcBef>
                <a:spcPts val="0"/>
              </a:spcBef>
              <a:spcAft>
                <a:spcPts val="0"/>
              </a:spcAft>
              <a:buClr>
                <a:schemeClr val="lt1"/>
              </a:buClr>
              <a:buSzPts val="1200"/>
              <a:buFont typeface="Arial"/>
              <a:buChar char="•"/>
            </a:pPr>
            <a:r>
              <a:rPr lang="en-GB" sz="1000">
                <a:solidFill>
                  <a:schemeClr val="lt1"/>
                </a:solidFill>
                <a:latin typeface="Open Sans"/>
                <a:ea typeface="Open Sans"/>
                <a:cs typeface="Open Sans"/>
                <a:sym typeface="Open Sans"/>
              </a:rPr>
              <a:t>Kickstarter projects, Startups can be easily funded via GMCoin, powered by decentralization concepts and security mechanism to protect investors,</a:t>
            </a:r>
            <a:endParaRPr sz="1000"/>
          </a:p>
          <a:p>
            <a:pPr marL="215900" marR="0" lvl="0" indent="-215900" algn="l" rtl="0">
              <a:lnSpc>
                <a:spcPct val="120000"/>
              </a:lnSpc>
              <a:spcBef>
                <a:spcPts val="0"/>
              </a:spcBef>
              <a:spcAft>
                <a:spcPts val="0"/>
              </a:spcAft>
              <a:buClr>
                <a:schemeClr val="lt1"/>
              </a:buClr>
              <a:buSzPts val="1200"/>
              <a:buFont typeface="Arial"/>
              <a:buChar char="•"/>
            </a:pPr>
            <a:r>
              <a:rPr lang="en-GB" sz="1000">
                <a:solidFill>
                  <a:schemeClr val="lt1"/>
                </a:solidFill>
                <a:latin typeface="Open Sans"/>
                <a:ea typeface="Open Sans"/>
                <a:cs typeface="Open Sans"/>
                <a:sym typeface="Open Sans"/>
              </a:rPr>
              <a:t>Real world stocks, assets, commodities can easily accessible with GMCoin,</a:t>
            </a:r>
            <a:endParaRPr sz="1000"/>
          </a:p>
          <a:p>
            <a:pPr marL="215900" marR="0" lvl="0" indent="-215900" algn="l" rtl="0">
              <a:lnSpc>
                <a:spcPct val="120000"/>
              </a:lnSpc>
              <a:spcBef>
                <a:spcPts val="0"/>
              </a:spcBef>
              <a:spcAft>
                <a:spcPts val="0"/>
              </a:spcAft>
              <a:buClr>
                <a:schemeClr val="lt1"/>
              </a:buClr>
              <a:buSzPts val="1200"/>
              <a:buFont typeface="Arial"/>
              <a:buChar char="•"/>
            </a:pPr>
            <a:r>
              <a:rPr lang="en-GB" sz="1000">
                <a:solidFill>
                  <a:schemeClr val="lt1"/>
                </a:solidFill>
                <a:latin typeface="Open Sans"/>
                <a:ea typeface="Open Sans"/>
                <a:cs typeface="Open Sans"/>
                <a:sym typeface="Open Sans"/>
              </a:rPr>
              <a:t>By the help of global real estate agents, investors will be able to invest in tokenized real estates, can get benefit from rentals and the sale of the real-estate on long-term basis.</a:t>
            </a:r>
            <a:endParaRPr sz="1000"/>
          </a:p>
        </p:txBody>
      </p:sp>
      <p:sp>
        <p:nvSpPr>
          <p:cNvPr id="460" name="Google Shape;460;p45"/>
          <p:cNvSpPr txBox="1"/>
          <p:nvPr/>
        </p:nvSpPr>
        <p:spPr>
          <a:xfrm>
            <a:off x="392851" y="696750"/>
            <a:ext cx="4000500" cy="346200"/>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800">
                <a:solidFill>
                  <a:schemeClr val="dk2"/>
                </a:solidFill>
                <a:latin typeface="Work Sans"/>
                <a:ea typeface="Work Sans"/>
                <a:cs typeface="Work Sans"/>
                <a:sym typeface="Work Sans"/>
              </a:rPr>
              <a:t>Optimistic.be (MVP by $GMCoin)</a:t>
            </a:r>
            <a:endParaRPr sz="1100"/>
          </a:p>
        </p:txBody>
      </p:sp>
      <p:sp>
        <p:nvSpPr>
          <p:cNvPr id="461" name="Google Shape;461;p45"/>
          <p:cNvSpPr txBox="1">
            <a:spLocks noGrp="1"/>
          </p:cNvSpPr>
          <p:nvPr>
            <p:ph type="ftr" idx="11"/>
          </p:nvPr>
        </p:nvSpPr>
        <p:spPr>
          <a:xfrm>
            <a:off x="628650" y="4767275"/>
            <a:ext cx="39435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GM INFORMATICS JOINT STOCK COMPANY | 2021</a:t>
            </a:r>
            <a:endParaRPr sz="1100"/>
          </a:p>
          <a:p>
            <a:pPr marL="0" lvl="0" indent="0" algn="l" rtl="0">
              <a:spcBef>
                <a:spcPts val="0"/>
              </a:spcBef>
              <a:spcAft>
                <a:spcPts val="0"/>
              </a:spcAft>
              <a:buNone/>
            </a:pPr>
            <a:endParaRPr sz="1100">
              <a:solidFill>
                <a:schemeClr val="lt1"/>
              </a:solidFill>
            </a:endParaRPr>
          </a:p>
        </p:txBody>
      </p:sp>
      <p:pic>
        <p:nvPicPr>
          <p:cNvPr id="462" name="Google Shape;462;p45"/>
          <p:cNvPicPr preferRelativeResize="0"/>
          <p:nvPr/>
        </p:nvPicPr>
        <p:blipFill>
          <a:blip r:embed="rId3">
            <a:alphaModFix/>
          </a:blip>
          <a:stretch>
            <a:fillRect/>
          </a:stretch>
        </p:blipFill>
        <p:spPr>
          <a:xfrm>
            <a:off x="0" y="1651975"/>
            <a:ext cx="5143499" cy="2451630"/>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6"/>
          <p:cNvSpPr/>
          <p:nvPr/>
        </p:nvSpPr>
        <p:spPr>
          <a:xfrm rot="-5400000">
            <a:off x="4350904" y="336953"/>
            <a:ext cx="5143500" cy="4442690"/>
          </a:xfrm>
          <a:prstGeom prst="flowChartManualInpu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68" name="Google Shape;468;p46"/>
          <p:cNvSpPr txBox="1"/>
          <p:nvPr/>
        </p:nvSpPr>
        <p:spPr>
          <a:xfrm>
            <a:off x="1794278" y="1794106"/>
            <a:ext cx="2777700" cy="500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a:solidFill>
                  <a:schemeClr val="dk2"/>
                </a:solidFill>
                <a:latin typeface="Open Sans"/>
                <a:ea typeface="Open Sans"/>
                <a:cs typeface="Open Sans"/>
                <a:sym typeface="Open Sans"/>
              </a:rPr>
              <a:t>Bitez Mah. – Saldır Şeyh Cad. – No:2/B – Bodrum / Turkey</a:t>
            </a:r>
            <a:endParaRPr>
              <a:solidFill>
                <a:schemeClr val="dk2"/>
              </a:solidFill>
              <a:latin typeface="Open Sans"/>
              <a:ea typeface="Open Sans"/>
              <a:cs typeface="Open Sans"/>
              <a:sym typeface="Open Sans"/>
            </a:endParaRPr>
          </a:p>
        </p:txBody>
      </p:sp>
      <p:sp>
        <p:nvSpPr>
          <p:cNvPr id="469" name="Google Shape;469;p46"/>
          <p:cNvSpPr txBox="1"/>
          <p:nvPr/>
        </p:nvSpPr>
        <p:spPr>
          <a:xfrm>
            <a:off x="1794278" y="1593307"/>
            <a:ext cx="3930670" cy="276999"/>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400">
                <a:solidFill>
                  <a:schemeClr val="dk2"/>
                </a:solidFill>
                <a:latin typeface="Work Sans"/>
                <a:ea typeface="Work Sans"/>
                <a:cs typeface="Work Sans"/>
                <a:sym typeface="Work Sans"/>
              </a:rPr>
              <a:t>ADDRESS</a:t>
            </a:r>
            <a:endParaRPr sz="1100"/>
          </a:p>
        </p:txBody>
      </p:sp>
      <p:sp>
        <p:nvSpPr>
          <p:cNvPr id="470" name="Google Shape;470;p46"/>
          <p:cNvSpPr txBox="1"/>
          <p:nvPr/>
        </p:nvSpPr>
        <p:spPr>
          <a:xfrm>
            <a:off x="1794278" y="2750294"/>
            <a:ext cx="27777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a:solidFill>
                  <a:schemeClr val="dk2"/>
                </a:solidFill>
                <a:latin typeface="Open Sans"/>
                <a:ea typeface="Open Sans"/>
                <a:cs typeface="Open Sans"/>
                <a:sym typeface="Open Sans"/>
              </a:rPr>
              <a:t>https://t.me/gmcoin</a:t>
            </a:r>
            <a:endParaRPr sz="1100"/>
          </a:p>
        </p:txBody>
      </p:sp>
      <p:sp>
        <p:nvSpPr>
          <p:cNvPr id="471" name="Google Shape;471;p46"/>
          <p:cNvSpPr txBox="1"/>
          <p:nvPr/>
        </p:nvSpPr>
        <p:spPr>
          <a:xfrm>
            <a:off x="1794278" y="2549495"/>
            <a:ext cx="3930600" cy="284700"/>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a:solidFill>
                  <a:schemeClr val="dk2"/>
                </a:solidFill>
                <a:latin typeface="Work Sans"/>
                <a:ea typeface="Work Sans"/>
                <a:cs typeface="Work Sans"/>
                <a:sym typeface="Work Sans"/>
              </a:rPr>
              <a:t>Telegram</a:t>
            </a:r>
            <a:endParaRPr sz="1100"/>
          </a:p>
        </p:txBody>
      </p:sp>
      <p:sp>
        <p:nvSpPr>
          <p:cNvPr id="472" name="Google Shape;472;p46"/>
          <p:cNvSpPr txBox="1"/>
          <p:nvPr/>
        </p:nvSpPr>
        <p:spPr>
          <a:xfrm>
            <a:off x="1794275" y="3686900"/>
            <a:ext cx="30327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a:solidFill>
                  <a:schemeClr val="dk2"/>
                </a:solidFill>
                <a:latin typeface="Open Sans"/>
                <a:ea typeface="Open Sans"/>
                <a:cs typeface="Open Sans"/>
                <a:sym typeface="Open Sans"/>
              </a:rPr>
              <a:t>https://gmc.gm-informatics.com/</a:t>
            </a:r>
            <a:endParaRPr sz="1100"/>
          </a:p>
        </p:txBody>
      </p:sp>
      <p:sp>
        <p:nvSpPr>
          <p:cNvPr id="473" name="Google Shape;473;p46"/>
          <p:cNvSpPr txBox="1"/>
          <p:nvPr/>
        </p:nvSpPr>
        <p:spPr>
          <a:xfrm>
            <a:off x="1794278" y="3486097"/>
            <a:ext cx="3930670" cy="276999"/>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400">
                <a:solidFill>
                  <a:schemeClr val="dk2"/>
                </a:solidFill>
                <a:latin typeface="Work Sans"/>
                <a:ea typeface="Work Sans"/>
                <a:cs typeface="Work Sans"/>
                <a:sym typeface="Work Sans"/>
              </a:rPr>
              <a:t>WEBSITE</a:t>
            </a:r>
            <a:endParaRPr sz="1100"/>
          </a:p>
        </p:txBody>
      </p:sp>
      <p:sp>
        <p:nvSpPr>
          <p:cNvPr id="474" name="Google Shape;474;p46"/>
          <p:cNvSpPr/>
          <p:nvPr/>
        </p:nvSpPr>
        <p:spPr>
          <a:xfrm>
            <a:off x="730876" y="1593307"/>
            <a:ext cx="542720" cy="54272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75" name="Google Shape;475;p46"/>
          <p:cNvSpPr txBox="1"/>
          <p:nvPr/>
        </p:nvSpPr>
        <p:spPr>
          <a:xfrm>
            <a:off x="698269" y="660332"/>
            <a:ext cx="3649750" cy="346249"/>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800">
                <a:solidFill>
                  <a:schemeClr val="dk2"/>
                </a:solidFill>
                <a:latin typeface="Work Sans"/>
                <a:ea typeface="Work Sans"/>
                <a:cs typeface="Work Sans"/>
                <a:sym typeface="Work Sans"/>
              </a:rPr>
              <a:t>CONTACT US</a:t>
            </a:r>
            <a:endParaRPr sz="1100"/>
          </a:p>
        </p:txBody>
      </p:sp>
      <p:grpSp>
        <p:nvGrpSpPr>
          <p:cNvPr id="476" name="Google Shape;476;p46"/>
          <p:cNvGrpSpPr/>
          <p:nvPr/>
        </p:nvGrpSpPr>
        <p:grpSpPr>
          <a:xfrm>
            <a:off x="887259" y="1685385"/>
            <a:ext cx="229954" cy="358563"/>
            <a:chOff x="11144729" y="3126344"/>
            <a:chExt cx="306605" cy="478084"/>
          </a:xfrm>
        </p:grpSpPr>
        <p:sp>
          <p:nvSpPr>
            <p:cNvPr id="477" name="Google Shape;477;p46"/>
            <p:cNvSpPr/>
            <p:nvPr/>
          </p:nvSpPr>
          <p:spPr>
            <a:xfrm>
              <a:off x="11217429" y="3199044"/>
              <a:ext cx="161205" cy="161205"/>
            </a:xfrm>
            <a:custGeom>
              <a:avLst/>
              <a:gdLst/>
              <a:ahLst/>
              <a:cxnLst/>
              <a:rect l="l" t="t" r="r" b="b"/>
              <a:pathLst>
                <a:path w="161205" h="161205" extrusionOk="0">
                  <a:moveTo>
                    <a:pt x="80603" y="0"/>
                  </a:moveTo>
                  <a:cubicBezTo>
                    <a:pt x="36350" y="0"/>
                    <a:pt x="0" y="36350"/>
                    <a:pt x="0" y="80603"/>
                  </a:cubicBezTo>
                  <a:cubicBezTo>
                    <a:pt x="0" y="124855"/>
                    <a:pt x="36350" y="161205"/>
                    <a:pt x="80603" y="161205"/>
                  </a:cubicBezTo>
                  <a:cubicBezTo>
                    <a:pt x="124855" y="161205"/>
                    <a:pt x="161206" y="124855"/>
                    <a:pt x="161206" y="80603"/>
                  </a:cubicBezTo>
                  <a:cubicBezTo>
                    <a:pt x="161206" y="36350"/>
                    <a:pt x="125646" y="0"/>
                    <a:pt x="80603" y="0"/>
                  </a:cubicBezTo>
                  <a:close/>
                  <a:moveTo>
                    <a:pt x="80603" y="137499"/>
                  </a:moveTo>
                  <a:cubicBezTo>
                    <a:pt x="48994" y="137499"/>
                    <a:pt x="23707" y="112212"/>
                    <a:pt x="23707" y="80603"/>
                  </a:cubicBezTo>
                  <a:cubicBezTo>
                    <a:pt x="23707" y="48994"/>
                    <a:pt x="48994" y="23707"/>
                    <a:pt x="80603" y="23707"/>
                  </a:cubicBezTo>
                  <a:cubicBezTo>
                    <a:pt x="112212" y="23707"/>
                    <a:pt x="137499" y="48994"/>
                    <a:pt x="137499" y="80603"/>
                  </a:cubicBezTo>
                  <a:cubicBezTo>
                    <a:pt x="137499" y="112212"/>
                    <a:pt x="112212" y="137499"/>
                    <a:pt x="80603" y="13749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Open Sans"/>
                <a:ea typeface="Open Sans"/>
                <a:cs typeface="Open Sans"/>
                <a:sym typeface="Open Sans"/>
              </a:endParaRPr>
            </a:p>
          </p:txBody>
        </p:sp>
        <p:sp>
          <p:nvSpPr>
            <p:cNvPr id="478" name="Google Shape;478;p46"/>
            <p:cNvSpPr/>
            <p:nvPr/>
          </p:nvSpPr>
          <p:spPr>
            <a:xfrm>
              <a:off x="11144729" y="3126344"/>
              <a:ext cx="306605" cy="478084"/>
            </a:xfrm>
            <a:custGeom>
              <a:avLst/>
              <a:gdLst/>
              <a:ahLst/>
              <a:cxnLst/>
              <a:rect l="l" t="t" r="r" b="b"/>
              <a:pathLst>
                <a:path w="306605" h="478084" extrusionOk="0">
                  <a:moveTo>
                    <a:pt x="153303" y="0"/>
                  </a:moveTo>
                  <a:cubicBezTo>
                    <a:pt x="68749" y="0"/>
                    <a:pt x="0" y="68749"/>
                    <a:pt x="0" y="153303"/>
                  </a:cubicBezTo>
                  <a:cubicBezTo>
                    <a:pt x="0" y="233906"/>
                    <a:pt x="136708" y="463070"/>
                    <a:pt x="143030" y="472553"/>
                  </a:cubicBezTo>
                  <a:cubicBezTo>
                    <a:pt x="145401" y="476504"/>
                    <a:pt x="149352" y="478084"/>
                    <a:pt x="153303" y="478084"/>
                  </a:cubicBezTo>
                  <a:cubicBezTo>
                    <a:pt x="157254" y="478084"/>
                    <a:pt x="161206" y="475714"/>
                    <a:pt x="163576" y="472553"/>
                  </a:cubicBezTo>
                  <a:cubicBezTo>
                    <a:pt x="169108" y="463070"/>
                    <a:pt x="306606" y="233906"/>
                    <a:pt x="306606" y="153303"/>
                  </a:cubicBezTo>
                  <a:cubicBezTo>
                    <a:pt x="306606" y="68749"/>
                    <a:pt x="237857" y="0"/>
                    <a:pt x="153303" y="0"/>
                  </a:cubicBezTo>
                  <a:close/>
                  <a:moveTo>
                    <a:pt x="153303" y="443314"/>
                  </a:moveTo>
                  <a:cubicBezTo>
                    <a:pt x="109841" y="368243"/>
                    <a:pt x="23707" y="210199"/>
                    <a:pt x="23707" y="153303"/>
                  </a:cubicBezTo>
                  <a:cubicBezTo>
                    <a:pt x="23707" y="82183"/>
                    <a:pt x="81392" y="23707"/>
                    <a:pt x="153303" y="23707"/>
                  </a:cubicBezTo>
                  <a:cubicBezTo>
                    <a:pt x="225213" y="23707"/>
                    <a:pt x="282899" y="81393"/>
                    <a:pt x="282899" y="153303"/>
                  </a:cubicBezTo>
                  <a:cubicBezTo>
                    <a:pt x="282899" y="214940"/>
                    <a:pt x="185702" y="387999"/>
                    <a:pt x="153303" y="44331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Open Sans"/>
                <a:ea typeface="Open Sans"/>
                <a:cs typeface="Open Sans"/>
                <a:sym typeface="Open Sans"/>
              </a:endParaRPr>
            </a:p>
          </p:txBody>
        </p:sp>
      </p:grpSp>
      <p:sp>
        <p:nvSpPr>
          <p:cNvPr id="479" name="Google Shape;479;p46"/>
          <p:cNvSpPr/>
          <p:nvPr/>
        </p:nvSpPr>
        <p:spPr>
          <a:xfrm>
            <a:off x="730876" y="2549495"/>
            <a:ext cx="542720" cy="54272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80" name="Google Shape;480;p46"/>
          <p:cNvSpPr/>
          <p:nvPr/>
        </p:nvSpPr>
        <p:spPr>
          <a:xfrm>
            <a:off x="730876" y="3505684"/>
            <a:ext cx="542720" cy="54272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81" name="Google Shape;481;p46"/>
          <p:cNvSpPr/>
          <p:nvPr/>
        </p:nvSpPr>
        <p:spPr>
          <a:xfrm>
            <a:off x="830200" y="2648913"/>
            <a:ext cx="344070" cy="343883"/>
          </a:xfrm>
          <a:custGeom>
            <a:avLst/>
            <a:gdLst/>
            <a:ahLst/>
            <a:cxnLst/>
            <a:rect l="l" t="t" r="r" b="b"/>
            <a:pathLst>
              <a:path w="458760" h="458511" extrusionOk="0">
                <a:moveTo>
                  <a:pt x="449009" y="328007"/>
                </a:moveTo>
                <a:lnTo>
                  <a:pt x="372660" y="251658"/>
                </a:lnTo>
                <a:cubicBezTo>
                  <a:pt x="360120" y="239118"/>
                  <a:pt x="338147" y="239007"/>
                  <a:pt x="325608" y="251658"/>
                </a:cubicBezTo>
                <a:lnTo>
                  <a:pt x="278888" y="298378"/>
                </a:lnTo>
                <a:cubicBezTo>
                  <a:pt x="278666" y="298600"/>
                  <a:pt x="278555" y="299043"/>
                  <a:pt x="278333" y="299265"/>
                </a:cubicBezTo>
                <a:cubicBezTo>
                  <a:pt x="278111" y="299487"/>
                  <a:pt x="277778" y="299709"/>
                  <a:pt x="277667" y="299931"/>
                </a:cubicBezTo>
                <a:cubicBezTo>
                  <a:pt x="277334" y="300486"/>
                  <a:pt x="268235" y="313137"/>
                  <a:pt x="250368" y="314802"/>
                </a:cubicBezTo>
                <a:cubicBezTo>
                  <a:pt x="230615" y="316577"/>
                  <a:pt x="206423" y="303815"/>
                  <a:pt x="180566" y="277959"/>
                </a:cubicBezTo>
                <a:cubicBezTo>
                  <a:pt x="154710" y="252102"/>
                  <a:pt x="142059" y="228021"/>
                  <a:pt x="143723" y="208157"/>
                </a:cubicBezTo>
                <a:cubicBezTo>
                  <a:pt x="145277" y="190401"/>
                  <a:pt x="157817" y="181302"/>
                  <a:pt x="158483" y="180858"/>
                </a:cubicBezTo>
                <a:cubicBezTo>
                  <a:pt x="158816" y="180636"/>
                  <a:pt x="158926" y="180303"/>
                  <a:pt x="159149" y="180081"/>
                </a:cubicBezTo>
                <a:cubicBezTo>
                  <a:pt x="159370" y="179859"/>
                  <a:pt x="159814" y="179748"/>
                  <a:pt x="160036" y="179526"/>
                </a:cubicBezTo>
                <a:lnTo>
                  <a:pt x="206756" y="132806"/>
                </a:lnTo>
                <a:cubicBezTo>
                  <a:pt x="219740" y="119823"/>
                  <a:pt x="219740" y="98738"/>
                  <a:pt x="206756" y="85754"/>
                </a:cubicBezTo>
                <a:lnTo>
                  <a:pt x="130407" y="9405"/>
                </a:lnTo>
                <a:cubicBezTo>
                  <a:pt x="117867" y="-3135"/>
                  <a:pt x="95894" y="-3135"/>
                  <a:pt x="83354" y="9405"/>
                </a:cubicBezTo>
                <a:lnTo>
                  <a:pt x="36857" y="55902"/>
                </a:lnTo>
                <a:cubicBezTo>
                  <a:pt x="32862" y="59454"/>
                  <a:pt x="2344" y="88195"/>
                  <a:pt x="125" y="141906"/>
                </a:cubicBezTo>
                <a:cubicBezTo>
                  <a:pt x="-2427" y="204939"/>
                  <a:pt x="34193" y="274740"/>
                  <a:pt x="108989" y="349536"/>
                </a:cubicBezTo>
                <a:cubicBezTo>
                  <a:pt x="181343" y="421890"/>
                  <a:pt x="249037" y="458511"/>
                  <a:pt x="310404" y="458511"/>
                </a:cubicBezTo>
                <a:cubicBezTo>
                  <a:pt x="312513" y="458511"/>
                  <a:pt x="314621" y="458511"/>
                  <a:pt x="316619" y="458400"/>
                </a:cubicBezTo>
                <a:cubicBezTo>
                  <a:pt x="370551" y="456181"/>
                  <a:pt x="399404" y="425441"/>
                  <a:pt x="402733" y="421668"/>
                </a:cubicBezTo>
                <a:lnTo>
                  <a:pt x="449120" y="375282"/>
                </a:lnTo>
                <a:cubicBezTo>
                  <a:pt x="461993" y="362076"/>
                  <a:pt x="461993" y="340991"/>
                  <a:pt x="449009" y="328007"/>
                </a:cubicBezTo>
                <a:close/>
                <a:moveTo>
                  <a:pt x="98891" y="24941"/>
                </a:moveTo>
                <a:cubicBezTo>
                  <a:pt x="103107" y="20724"/>
                  <a:pt x="110321" y="20724"/>
                  <a:pt x="114537" y="24941"/>
                </a:cubicBezTo>
                <a:lnTo>
                  <a:pt x="190887" y="101290"/>
                </a:lnTo>
                <a:cubicBezTo>
                  <a:pt x="195215" y="105618"/>
                  <a:pt x="195215" y="112609"/>
                  <a:pt x="190887" y="116937"/>
                </a:cubicBezTo>
                <a:lnTo>
                  <a:pt x="152046" y="155778"/>
                </a:lnTo>
                <a:lnTo>
                  <a:pt x="59939" y="63671"/>
                </a:lnTo>
                <a:lnTo>
                  <a:pt x="98891" y="24941"/>
                </a:lnTo>
                <a:close/>
                <a:moveTo>
                  <a:pt x="315620" y="436095"/>
                </a:moveTo>
                <a:cubicBezTo>
                  <a:pt x="259468" y="438425"/>
                  <a:pt x="193772" y="403025"/>
                  <a:pt x="124525" y="333778"/>
                </a:cubicBezTo>
                <a:cubicBezTo>
                  <a:pt x="55611" y="264864"/>
                  <a:pt x="20211" y="198946"/>
                  <a:pt x="22209" y="143349"/>
                </a:cubicBezTo>
                <a:cubicBezTo>
                  <a:pt x="23318" y="111056"/>
                  <a:pt x="36413" y="90082"/>
                  <a:pt x="44736" y="79762"/>
                </a:cubicBezTo>
                <a:lnTo>
                  <a:pt x="136399" y="171425"/>
                </a:lnTo>
                <a:cubicBezTo>
                  <a:pt x="130185" y="178527"/>
                  <a:pt x="123193" y="189846"/>
                  <a:pt x="121640" y="205494"/>
                </a:cubicBezTo>
                <a:cubicBezTo>
                  <a:pt x="118977" y="232571"/>
                  <a:pt x="133514" y="262201"/>
                  <a:pt x="164808" y="293495"/>
                </a:cubicBezTo>
                <a:cubicBezTo>
                  <a:pt x="193661" y="322348"/>
                  <a:pt x="221182" y="336996"/>
                  <a:pt x="246595" y="336996"/>
                </a:cubicBezTo>
                <a:cubicBezTo>
                  <a:pt x="248704" y="336996"/>
                  <a:pt x="250812" y="336885"/>
                  <a:pt x="252920" y="336663"/>
                </a:cubicBezTo>
                <a:cubicBezTo>
                  <a:pt x="268679" y="335110"/>
                  <a:pt x="279887" y="328007"/>
                  <a:pt x="286989" y="321904"/>
                </a:cubicBezTo>
                <a:lnTo>
                  <a:pt x="378652" y="413567"/>
                </a:lnTo>
                <a:cubicBezTo>
                  <a:pt x="368221" y="421890"/>
                  <a:pt x="347247" y="434763"/>
                  <a:pt x="315620" y="436095"/>
                </a:cubicBezTo>
                <a:close/>
                <a:moveTo>
                  <a:pt x="433362" y="359413"/>
                </a:moveTo>
                <a:lnTo>
                  <a:pt x="394521" y="398253"/>
                </a:lnTo>
                <a:lnTo>
                  <a:pt x="302414" y="306146"/>
                </a:lnTo>
                <a:lnTo>
                  <a:pt x="341255" y="267305"/>
                </a:lnTo>
                <a:cubicBezTo>
                  <a:pt x="345472" y="263088"/>
                  <a:pt x="352796" y="263088"/>
                  <a:pt x="356902" y="267305"/>
                </a:cubicBezTo>
                <a:lnTo>
                  <a:pt x="433251" y="343654"/>
                </a:lnTo>
                <a:cubicBezTo>
                  <a:pt x="437690" y="348093"/>
                  <a:pt x="437690" y="355085"/>
                  <a:pt x="433362" y="35941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Open Sans"/>
              <a:ea typeface="Open Sans"/>
              <a:cs typeface="Open Sans"/>
              <a:sym typeface="Open Sans"/>
            </a:endParaRPr>
          </a:p>
        </p:txBody>
      </p:sp>
      <p:sp>
        <p:nvSpPr>
          <p:cNvPr id="482" name="Google Shape;482;p46"/>
          <p:cNvSpPr/>
          <p:nvPr/>
        </p:nvSpPr>
        <p:spPr>
          <a:xfrm>
            <a:off x="817799" y="3592607"/>
            <a:ext cx="368874" cy="368872"/>
          </a:xfrm>
          <a:custGeom>
            <a:avLst/>
            <a:gdLst/>
            <a:ahLst/>
            <a:cxnLst/>
            <a:rect l="l" t="t" r="r" b="b"/>
            <a:pathLst>
              <a:path w="491832" h="491830" extrusionOk="0">
                <a:moveTo>
                  <a:pt x="477959" y="164350"/>
                </a:moveTo>
                <a:cubicBezTo>
                  <a:pt x="477737" y="163685"/>
                  <a:pt x="477626" y="163130"/>
                  <a:pt x="477293" y="162575"/>
                </a:cubicBezTo>
                <a:cubicBezTo>
                  <a:pt x="443113" y="67915"/>
                  <a:pt x="352338" y="0"/>
                  <a:pt x="245915" y="0"/>
                </a:cubicBezTo>
                <a:cubicBezTo>
                  <a:pt x="140713" y="0"/>
                  <a:pt x="50714" y="66472"/>
                  <a:pt x="15647" y="159579"/>
                </a:cubicBezTo>
                <a:cubicBezTo>
                  <a:pt x="13650" y="161576"/>
                  <a:pt x="12429" y="164350"/>
                  <a:pt x="12429" y="167458"/>
                </a:cubicBezTo>
                <a:cubicBezTo>
                  <a:pt x="12429" y="167791"/>
                  <a:pt x="12540" y="168012"/>
                  <a:pt x="12651" y="168345"/>
                </a:cubicBezTo>
                <a:cubicBezTo>
                  <a:pt x="4550" y="192759"/>
                  <a:pt x="0" y="218838"/>
                  <a:pt x="0" y="245915"/>
                </a:cubicBezTo>
                <a:cubicBezTo>
                  <a:pt x="0" y="381524"/>
                  <a:pt x="110307" y="491831"/>
                  <a:pt x="245915" y="491831"/>
                </a:cubicBezTo>
                <a:cubicBezTo>
                  <a:pt x="381524" y="491831"/>
                  <a:pt x="491830" y="381524"/>
                  <a:pt x="491830" y="245915"/>
                </a:cubicBezTo>
                <a:cubicBezTo>
                  <a:pt x="491941" y="217284"/>
                  <a:pt x="486948" y="189874"/>
                  <a:pt x="477959" y="164350"/>
                </a:cubicBezTo>
                <a:close/>
                <a:moveTo>
                  <a:pt x="22306" y="245915"/>
                </a:moveTo>
                <a:cubicBezTo>
                  <a:pt x="22306" y="222389"/>
                  <a:pt x="25968" y="199862"/>
                  <a:pt x="32737" y="178555"/>
                </a:cubicBezTo>
                <a:lnTo>
                  <a:pt x="112193" y="178555"/>
                </a:lnTo>
                <a:cubicBezTo>
                  <a:pt x="108864" y="199862"/>
                  <a:pt x="107089" y="222500"/>
                  <a:pt x="107089" y="245915"/>
                </a:cubicBezTo>
                <a:cubicBezTo>
                  <a:pt x="107089" y="264780"/>
                  <a:pt x="108309" y="283091"/>
                  <a:pt x="110418" y="300625"/>
                </a:cubicBezTo>
                <a:lnTo>
                  <a:pt x="29408" y="300625"/>
                </a:lnTo>
                <a:cubicBezTo>
                  <a:pt x="24858" y="282980"/>
                  <a:pt x="22306" y="264780"/>
                  <a:pt x="22306" y="245915"/>
                </a:cubicBezTo>
                <a:close/>
                <a:moveTo>
                  <a:pt x="129172" y="245915"/>
                </a:moveTo>
                <a:cubicBezTo>
                  <a:pt x="129172" y="222500"/>
                  <a:pt x="131170" y="199862"/>
                  <a:pt x="134832" y="178555"/>
                </a:cubicBezTo>
                <a:lnTo>
                  <a:pt x="234374" y="178555"/>
                </a:lnTo>
                <a:lnTo>
                  <a:pt x="234374" y="300625"/>
                </a:lnTo>
                <a:lnTo>
                  <a:pt x="132945" y="300625"/>
                </a:lnTo>
                <a:cubicBezTo>
                  <a:pt x="130615" y="282980"/>
                  <a:pt x="129172" y="264670"/>
                  <a:pt x="129172" y="245915"/>
                </a:cubicBezTo>
                <a:close/>
                <a:moveTo>
                  <a:pt x="256680" y="23193"/>
                </a:moveTo>
                <a:cubicBezTo>
                  <a:pt x="298960" y="30961"/>
                  <a:pt x="335581" y="84117"/>
                  <a:pt x="352560" y="156249"/>
                </a:cubicBezTo>
                <a:lnTo>
                  <a:pt x="256680" y="156249"/>
                </a:lnTo>
                <a:lnTo>
                  <a:pt x="256680" y="23193"/>
                </a:lnTo>
                <a:close/>
                <a:moveTo>
                  <a:pt x="234485" y="23304"/>
                </a:moveTo>
                <a:lnTo>
                  <a:pt x="234485" y="156360"/>
                </a:lnTo>
                <a:lnTo>
                  <a:pt x="139493" y="156360"/>
                </a:lnTo>
                <a:cubicBezTo>
                  <a:pt x="156360" y="84672"/>
                  <a:pt x="192537" y="31627"/>
                  <a:pt x="234485" y="23304"/>
                </a:cubicBezTo>
                <a:close/>
                <a:moveTo>
                  <a:pt x="234485" y="322819"/>
                </a:moveTo>
                <a:lnTo>
                  <a:pt x="234485" y="467084"/>
                </a:lnTo>
                <a:cubicBezTo>
                  <a:pt x="234485" y="467638"/>
                  <a:pt x="234707" y="468082"/>
                  <a:pt x="234818" y="468526"/>
                </a:cubicBezTo>
                <a:cubicBezTo>
                  <a:pt x="190318" y="459870"/>
                  <a:pt x="152365" y="400944"/>
                  <a:pt x="136829" y="322819"/>
                </a:cubicBezTo>
                <a:lnTo>
                  <a:pt x="234485" y="322819"/>
                </a:lnTo>
                <a:close/>
                <a:moveTo>
                  <a:pt x="256347" y="468526"/>
                </a:moveTo>
                <a:cubicBezTo>
                  <a:pt x="256458" y="467971"/>
                  <a:pt x="256680" y="467528"/>
                  <a:pt x="256680" y="466973"/>
                </a:cubicBezTo>
                <a:lnTo>
                  <a:pt x="256680" y="322708"/>
                </a:lnTo>
                <a:lnTo>
                  <a:pt x="355223" y="322708"/>
                </a:lnTo>
                <a:cubicBezTo>
                  <a:pt x="339576" y="401499"/>
                  <a:pt x="301180" y="460647"/>
                  <a:pt x="256347" y="468526"/>
                </a:cubicBezTo>
                <a:close/>
                <a:moveTo>
                  <a:pt x="256680" y="300625"/>
                </a:moveTo>
                <a:lnTo>
                  <a:pt x="256680" y="178555"/>
                </a:lnTo>
                <a:lnTo>
                  <a:pt x="357110" y="178555"/>
                </a:lnTo>
                <a:cubicBezTo>
                  <a:pt x="360772" y="199973"/>
                  <a:pt x="362769" y="222611"/>
                  <a:pt x="362769" y="245915"/>
                </a:cubicBezTo>
                <a:cubicBezTo>
                  <a:pt x="362769" y="264780"/>
                  <a:pt x="361327" y="282980"/>
                  <a:pt x="358885" y="300625"/>
                </a:cubicBezTo>
                <a:lnTo>
                  <a:pt x="256680" y="300625"/>
                </a:lnTo>
                <a:close/>
                <a:moveTo>
                  <a:pt x="379859" y="178555"/>
                </a:moveTo>
                <a:lnTo>
                  <a:pt x="459316" y="178555"/>
                </a:lnTo>
                <a:cubicBezTo>
                  <a:pt x="466085" y="199862"/>
                  <a:pt x="469747" y="222500"/>
                  <a:pt x="469747" y="245915"/>
                </a:cubicBezTo>
                <a:cubicBezTo>
                  <a:pt x="469747" y="264780"/>
                  <a:pt x="467084" y="283091"/>
                  <a:pt x="462756" y="300625"/>
                </a:cubicBezTo>
                <a:lnTo>
                  <a:pt x="381635" y="300625"/>
                </a:lnTo>
                <a:cubicBezTo>
                  <a:pt x="383854" y="283091"/>
                  <a:pt x="384964" y="264780"/>
                  <a:pt x="384964" y="245915"/>
                </a:cubicBezTo>
                <a:cubicBezTo>
                  <a:pt x="384964" y="222389"/>
                  <a:pt x="383188" y="199862"/>
                  <a:pt x="379859" y="178555"/>
                </a:cubicBezTo>
                <a:close/>
                <a:moveTo>
                  <a:pt x="450882" y="156360"/>
                </a:moveTo>
                <a:lnTo>
                  <a:pt x="375753" y="156360"/>
                </a:lnTo>
                <a:cubicBezTo>
                  <a:pt x="364656" y="104647"/>
                  <a:pt x="344126" y="61812"/>
                  <a:pt x="317603" y="34179"/>
                </a:cubicBezTo>
                <a:cubicBezTo>
                  <a:pt x="377307" y="54377"/>
                  <a:pt x="425691" y="99098"/>
                  <a:pt x="450882" y="156360"/>
                </a:cubicBezTo>
                <a:close/>
                <a:moveTo>
                  <a:pt x="174338" y="34069"/>
                </a:moveTo>
                <a:cubicBezTo>
                  <a:pt x="147815" y="61701"/>
                  <a:pt x="127286" y="104536"/>
                  <a:pt x="116188" y="156249"/>
                </a:cubicBezTo>
                <a:lnTo>
                  <a:pt x="41060" y="156249"/>
                </a:lnTo>
                <a:cubicBezTo>
                  <a:pt x="66251" y="99098"/>
                  <a:pt x="114635" y="54377"/>
                  <a:pt x="174338" y="34069"/>
                </a:cubicBezTo>
                <a:close/>
                <a:moveTo>
                  <a:pt x="36177" y="322819"/>
                </a:moveTo>
                <a:lnTo>
                  <a:pt x="113747" y="322819"/>
                </a:lnTo>
                <a:cubicBezTo>
                  <a:pt x="124067" y="380192"/>
                  <a:pt x="145818" y="427799"/>
                  <a:pt x="174338" y="457651"/>
                </a:cubicBezTo>
                <a:cubicBezTo>
                  <a:pt x="110307" y="435900"/>
                  <a:pt x="59370" y="386074"/>
                  <a:pt x="36177" y="322819"/>
                </a:cubicBezTo>
                <a:close/>
                <a:moveTo>
                  <a:pt x="317603" y="457651"/>
                </a:moveTo>
                <a:cubicBezTo>
                  <a:pt x="346234" y="427799"/>
                  <a:pt x="367874" y="380192"/>
                  <a:pt x="378195" y="322819"/>
                </a:cubicBezTo>
                <a:lnTo>
                  <a:pt x="455764" y="322819"/>
                </a:lnTo>
                <a:cubicBezTo>
                  <a:pt x="432571" y="386074"/>
                  <a:pt x="381635" y="435900"/>
                  <a:pt x="317603" y="45765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Open Sans"/>
              <a:ea typeface="Open Sans"/>
              <a:cs typeface="Open Sans"/>
              <a:sym typeface="Open Sans"/>
            </a:endParaRPr>
          </a:p>
        </p:txBody>
      </p:sp>
      <p:grpSp>
        <p:nvGrpSpPr>
          <p:cNvPr id="483" name="Google Shape;483;p46"/>
          <p:cNvGrpSpPr/>
          <p:nvPr/>
        </p:nvGrpSpPr>
        <p:grpSpPr>
          <a:xfrm>
            <a:off x="8288720" y="179488"/>
            <a:ext cx="622800" cy="130969"/>
            <a:chOff x="5678349" y="5056413"/>
            <a:chExt cx="830400" cy="174625"/>
          </a:xfrm>
        </p:grpSpPr>
        <p:sp>
          <p:nvSpPr>
            <p:cNvPr id="484" name="Google Shape;484;p46"/>
            <p:cNvSpPr/>
            <p:nvPr/>
          </p:nvSpPr>
          <p:spPr>
            <a:xfrm>
              <a:off x="600709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85" name="Google Shape;485;p46"/>
            <p:cNvSpPr/>
            <p:nvPr/>
          </p:nvSpPr>
          <p:spPr>
            <a:xfrm>
              <a:off x="63309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486" name="Google Shape;486;p46"/>
            <p:cNvSpPr/>
            <p:nvPr/>
          </p:nvSpPr>
          <p:spPr>
            <a:xfrm>
              <a:off x="56783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sp>
        <p:nvSpPr>
          <p:cNvPr id="487" name="Google Shape;487;p46"/>
          <p:cNvSpPr txBox="1">
            <a:spLocks noGrp="1"/>
          </p:cNvSpPr>
          <p:nvPr>
            <p:ph type="ftr" idx="11"/>
          </p:nvPr>
        </p:nvSpPr>
        <p:spPr>
          <a:xfrm>
            <a:off x="628650" y="4767275"/>
            <a:ext cx="39435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GM INFORMATICS JOINT STOCK COMPANY | 2021</a:t>
            </a:r>
            <a:endParaRPr sz="1100"/>
          </a:p>
          <a:p>
            <a:pPr marL="0" lvl="0" indent="0" algn="l" rtl="0">
              <a:spcBef>
                <a:spcPts val="0"/>
              </a:spcBef>
              <a:spcAft>
                <a:spcPts val="0"/>
              </a:spcAft>
              <a:buNone/>
            </a:pPr>
            <a:endParaRPr sz="1100">
              <a:solidFill>
                <a:schemeClr val="lt1"/>
              </a:solidFill>
            </a:endParaRPr>
          </a:p>
        </p:txBody>
      </p:sp>
      <p:sp>
        <p:nvSpPr>
          <p:cNvPr id="488" name="Google Shape;488;p46"/>
          <p:cNvSpPr txBox="1"/>
          <p:nvPr/>
        </p:nvSpPr>
        <p:spPr>
          <a:xfrm>
            <a:off x="5724875" y="1163275"/>
            <a:ext cx="3224400" cy="3160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800"/>
              </a:spcBef>
              <a:spcAft>
                <a:spcPts val="0"/>
              </a:spcAft>
              <a:buNone/>
            </a:pPr>
            <a:r>
              <a:rPr lang="en-GB" sz="750">
                <a:solidFill>
                  <a:srgbClr val="FF0000"/>
                </a:solidFill>
                <a:latin typeface="Roboto"/>
                <a:ea typeface="Roboto"/>
                <a:cs typeface="Roboto"/>
                <a:sym typeface="Roboto"/>
              </a:rPr>
              <a:t>Trading cryptocurrencies carries a high level of risk, and may not be suitable for all investors. Before deciding to trade cryptocurrency you should carefully consider your investment objectives, level of experience, and risk appetite. The possibility exists that you could sustain a loss of some or all of your initial investment and therefore you should not invest money that you cannot afford to lose. You should be aware of all the risks associated with cryptocurrency trading, and seek advice from an independent financial advisor. ICO’s, IEO’s, STO’s and any other form of offering will not guarantee a return on your investment.</a:t>
            </a:r>
            <a:endParaRPr sz="750">
              <a:solidFill>
                <a:srgbClr val="FF0000"/>
              </a:solidFill>
              <a:latin typeface="Roboto"/>
              <a:ea typeface="Roboto"/>
              <a:cs typeface="Roboto"/>
              <a:sym typeface="Roboto"/>
            </a:endParaRPr>
          </a:p>
          <a:p>
            <a:pPr marL="0" lvl="0" indent="0" algn="ctr" rtl="0">
              <a:lnSpc>
                <a:spcPct val="115000"/>
              </a:lnSpc>
              <a:spcBef>
                <a:spcPts val="800"/>
              </a:spcBef>
              <a:spcAft>
                <a:spcPts val="0"/>
              </a:spcAft>
              <a:buNone/>
            </a:pPr>
            <a:r>
              <a:rPr lang="en-GB" sz="750">
                <a:solidFill>
                  <a:srgbClr val="FF0000"/>
                </a:solidFill>
                <a:latin typeface="Roboto"/>
                <a:ea typeface="Roboto"/>
                <a:cs typeface="Roboto"/>
                <a:sym typeface="Roboto"/>
              </a:rPr>
              <a:t>Since, Any opinions, news, research, analyses, prices, or other information contained on this website is provided as general market commentary, and does not constitute investment advice. GMCoin will not accept liability for any loss or damage, including without limitation to, any loss of profit, which may arise directly or indirectly from use of or reliance on such information. All opinions expressed on this site are owned by the respective writer and should never be considered as advice in any form.</a:t>
            </a:r>
            <a:endParaRPr sz="750">
              <a:solidFill>
                <a:srgbClr val="FF0000"/>
              </a:solidFill>
              <a:latin typeface="Roboto"/>
              <a:ea typeface="Roboto"/>
              <a:cs typeface="Roboto"/>
              <a:sym typeface="Roboto"/>
            </a:endParaRPr>
          </a:p>
          <a:p>
            <a:pPr marL="0" lvl="0" indent="0" algn="ctr" rtl="0">
              <a:lnSpc>
                <a:spcPct val="115000"/>
              </a:lnSpc>
              <a:spcBef>
                <a:spcPts val="800"/>
              </a:spcBef>
              <a:spcAft>
                <a:spcPts val="800"/>
              </a:spcAft>
              <a:buNone/>
            </a:pPr>
            <a:r>
              <a:rPr lang="en-GB" sz="750">
                <a:solidFill>
                  <a:srgbClr val="FF0000"/>
                </a:solidFill>
                <a:latin typeface="Roboto"/>
                <a:ea typeface="Roboto"/>
                <a:cs typeface="Roboto"/>
                <a:sym typeface="Roboto"/>
              </a:rPr>
              <a:t>GMCoin makes no representation or warranties as to the accuracy and or timelines of the information contained herein. A qualified professional should be consulted before making any financial decisions.</a:t>
            </a:r>
            <a:endParaRPr sz="1000">
              <a:solidFill>
                <a:srgbClr val="FF0000"/>
              </a:solidFill>
              <a:latin typeface="Open Sans"/>
              <a:ea typeface="Open Sans"/>
              <a:cs typeface="Open Sans"/>
              <a:sym typeface="Open Sans"/>
            </a:endParaRPr>
          </a:p>
        </p:txBody>
      </p:sp>
      <p:sp>
        <p:nvSpPr>
          <p:cNvPr id="489" name="Google Shape;489;p46"/>
          <p:cNvSpPr txBox="1"/>
          <p:nvPr/>
        </p:nvSpPr>
        <p:spPr>
          <a:xfrm>
            <a:off x="6487775" y="602600"/>
            <a:ext cx="1698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solidFill>
                  <a:srgbClr val="FF0000"/>
                </a:solidFill>
                <a:latin typeface="Open Sans"/>
                <a:ea typeface="Open Sans"/>
                <a:cs typeface="Open Sans"/>
                <a:sym typeface="Open Sans"/>
              </a:rPr>
              <a:t>DISCLAIMER</a:t>
            </a:r>
            <a:endParaRPr sz="1800" b="1">
              <a:solidFill>
                <a:srgbClr val="FF0000"/>
              </a:solidFill>
              <a:latin typeface="Open Sans"/>
              <a:ea typeface="Open Sans"/>
              <a:cs typeface="Open Sans"/>
              <a:sym typeface="Open Sans"/>
            </a:endParaRPr>
          </a:p>
        </p:txBody>
      </p:sp>
      <p:sp>
        <p:nvSpPr>
          <p:cNvPr id="490" name="Google Shape;490;p46"/>
          <p:cNvSpPr txBox="1"/>
          <p:nvPr/>
        </p:nvSpPr>
        <p:spPr>
          <a:xfrm>
            <a:off x="5623775" y="903150"/>
            <a:ext cx="33255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b="1">
                <a:solidFill>
                  <a:srgbClr val="FF0000"/>
                </a:solidFill>
                <a:latin typeface="Open Sans"/>
                <a:ea typeface="Open Sans"/>
                <a:cs typeface="Open Sans"/>
                <a:sym typeface="Open Sans"/>
              </a:rPr>
              <a:t>HIGH RISK INVESTMENT</a:t>
            </a:r>
            <a:endParaRPr sz="1300" b="1">
              <a:solidFill>
                <a:srgbClr val="FF0000"/>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3"/>
          <p:cNvSpPr/>
          <p:nvPr/>
        </p:nvSpPr>
        <p:spPr>
          <a:xfrm>
            <a:off x="0" y="1012372"/>
            <a:ext cx="6956100" cy="4131000"/>
          </a:xfrm>
          <a:prstGeom prst="rtTriangl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grpSp>
        <p:nvGrpSpPr>
          <p:cNvPr id="142" name="Google Shape;142;p33"/>
          <p:cNvGrpSpPr/>
          <p:nvPr/>
        </p:nvGrpSpPr>
        <p:grpSpPr>
          <a:xfrm>
            <a:off x="8288720" y="179488"/>
            <a:ext cx="622800" cy="130969"/>
            <a:chOff x="5678349" y="5056413"/>
            <a:chExt cx="830400" cy="174625"/>
          </a:xfrm>
        </p:grpSpPr>
        <p:sp>
          <p:nvSpPr>
            <p:cNvPr id="143" name="Google Shape;143;p33"/>
            <p:cNvSpPr/>
            <p:nvPr/>
          </p:nvSpPr>
          <p:spPr>
            <a:xfrm>
              <a:off x="600709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144" name="Google Shape;144;p33"/>
            <p:cNvSpPr/>
            <p:nvPr/>
          </p:nvSpPr>
          <p:spPr>
            <a:xfrm>
              <a:off x="63309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sp>
          <p:nvSpPr>
            <p:cNvPr id="145" name="Google Shape;145;p33"/>
            <p:cNvSpPr/>
            <p:nvPr/>
          </p:nvSpPr>
          <p:spPr>
            <a:xfrm>
              <a:off x="56783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pen Sans"/>
                <a:ea typeface="Open Sans"/>
                <a:cs typeface="Open Sans"/>
                <a:sym typeface="Open Sans"/>
              </a:endParaRPr>
            </a:p>
          </p:txBody>
        </p:sp>
      </p:grpSp>
      <p:grpSp>
        <p:nvGrpSpPr>
          <p:cNvPr id="146" name="Google Shape;146;p33"/>
          <p:cNvGrpSpPr/>
          <p:nvPr/>
        </p:nvGrpSpPr>
        <p:grpSpPr>
          <a:xfrm>
            <a:off x="5540528" y="624936"/>
            <a:ext cx="2437417" cy="905644"/>
            <a:chOff x="7387371" y="579984"/>
            <a:chExt cx="3249890" cy="1207525"/>
          </a:xfrm>
        </p:grpSpPr>
        <p:sp>
          <p:nvSpPr>
            <p:cNvPr id="147" name="Google Shape;147;p33"/>
            <p:cNvSpPr txBox="1"/>
            <p:nvPr/>
          </p:nvSpPr>
          <p:spPr>
            <a:xfrm>
              <a:off x="7387371" y="579984"/>
              <a:ext cx="1433300" cy="101566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4500" b="0" i="0" u="none" strike="noStrike" cap="none">
                  <a:solidFill>
                    <a:schemeClr val="accent4"/>
                  </a:solidFill>
                  <a:latin typeface="Work Sans"/>
                  <a:ea typeface="Work Sans"/>
                  <a:cs typeface="Work Sans"/>
                  <a:sym typeface="Work Sans"/>
                </a:rPr>
                <a:t>01.</a:t>
              </a:r>
              <a:endParaRPr sz="4100">
                <a:solidFill>
                  <a:schemeClr val="accent4"/>
                </a:solidFill>
                <a:latin typeface="Work Sans"/>
                <a:ea typeface="Work Sans"/>
                <a:cs typeface="Work Sans"/>
                <a:sym typeface="Work Sans"/>
              </a:endParaRPr>
            </a:p>
          </p:txBody>
        </p:sp>
        <p:sp>
          <p:nvSpPr>
            <p:cNvPr id="148" name="Google Shape;148;p33"/>
            <p:cNvSpPr txBox="1"/>
            <p:nvPr/>
          </p:nvSpPr>
          <p:spPr>
            <a:xfrm>
              <a:off x="7391561" y="1408009"/>
              <a:ext cx="32457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a:solidFill>
                    <a:schemeClr val="dk2"/>
                  </a:solidFill>
                  <a:latin typeface="Open Sans"/>
                  <a:ea typeface="Open Sans"/>
                  <a:cs typeface="Open Sans"/>
                  <a:sym typeface="Open Sans"/>
                </a:rPr>
                <a:t>GMC and Blockchain</a:t>
              </a:r>
              <a:endParaRPr sz="1400">
                <a:solidFill>
                  <a:schemeClr val="dk2"/>
                </a:solidFill>
                <a:latin typeface="Open Sans"/>
                <a:ea typeface="Open Sans"/>
                <a:cs typeface="Open Sans"/>
                <a:sym typeface="Open Sans"/>
              </a:endParaRPr>
            </a:p>
          </p:txBody>
        </p:sp>
        <p:sp>
          <p:nvSpPr>
            <p:cNvPr id="149" name="Google Shape;149;p33"/>
            <p:cNvSpPr txBox="1"/>
            <p:nvPr/>
          </p:nvSpPr>
          <p:spPr>
            <a:xfrm>
              <a:off x="7391561" y="1109499"/>
              <a:ext cx="3245656" cy="400110"/>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500">
                  <a:solidFill>
                    <a:schemeClr val="dk2"/>
                  </a:solidFill>
                  <a:latin typeface="Work Sans"/>
                  <a:ea typeface="Work Sans"/>
                  <a:cs typeface="Work Sans"/>
                  <a:sym typeface="Work Sans"/>
                </a:rPr>
                <a:t>ABOUT US</a:t>
              </a:r>
              <a:endParaRPr sz="1100"/>
            </a:p>
          </p:txBody>
        </p:sp>
      </p:grpSp>
      <p:grpSp>
        <p:nvGrpSpPr>
          <p:cNvPr id="150" name="Google Shape;150;p33"/>
          <p:cNvGrpSpPr/>
          <p:nvPr/>
        </p:nvGrpSpPr>
        <p:grpSpPr>
          <a:xfrm>
            <a:off x="5540528" y="1513332"/>
            <a:ext cx="2437417" cy="905644"/>
            <a:chOff x="7387371" y="1906449"/>
            <a:chExt cx="3249890" cy="1207525"/>
          </a:xfrm>
        </p:grpSpPr>
        <p:sp>
          <p:nvSpPr>
            <p:cNvPr id="151" name="Google Shape;151;p33"/>
            <p:cNvSpPr txBox="1"/>
            <p:nvPr/>
          </p:nvSpPr>
          <p:spPr>
            <a:xfrm>
              <a:off x="7387371" y="1906449"/>
              <a:ext cx="1433300" cy="101566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4500">
                  <a:solidFill>
                    <a:schemeClr val="accent4"/>
                  </a:solidFill>
                  <a:latin typeface="Work Sans"/>
                  <a:ea typeface="Work Sans"/>
                  <a:cs typeface="Work Sans"/>
                  <a:sym typeface="Work Sans"/>
                </a:rPr>
                <a:t>02.</a:t>
              </a:r>
              <a:endParaRPr sz="4100">
                <a:solidFill>
                  <a:schemeClr val="accent4"/>
                </a:solidFill>
                <a:latin typeface="Work Sans"/>
                <a:ea typeface="Work Sans"/>
                <a:cs typeface="Work Sans"/>
                <a:sym typeface="Work Sans"/>
              </a:endParaRPr>
            </a:p>
          </p:txBody>
        </p:sp>
        <p:sp>
          <p:nvSpPr>
            <p:cNvPr id="152" name="Google Shape;152;p33"/>
            <p:cNvSpPr txBox="1"/>
            <p:nvPr/>
          </p:nvSpPr>
          <p:spPr>
            <a:xfrm>
              <a:off x="7391561" y="2734474"/>
              <a:ext cx="32457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a:solidFill>
                    <a:schemeClr val="dk2"/>
                  </a:solidFill>
                  <a:latin typeface="Open Sans"/>
                  <a:ea typeface="Open Sans"/>
                  <a:cs typeface="Open Sans"/>
                  <a:sym typeface="Open Sans"/>
                </a:rPr>
                <a:t>What,When and How</a:t>
              </a:r>
              <a:endParaRPr sz="1400">
                <a:solidFill>
                  <a:schemeClr val="dk2"/>
                </a:solidFill>
                <a:latin typeface="Open Sans"/>
                <a:ea typeface="Open Sans"/>
                <a:cs typeface="Open Sans"/>
                <a:sym typeface="Open Sans"/>
              </a:endParaRPr>
            </a:p>
          </p:txBody>
        </p:sp>
        <p:sp>
          <p:nvSpPr>
            <p:cNvPr id="153" name="Google Shape;153;p33"/>
            <p:cNvSpPr txBox="1"/>
            <p:nvPr/>
          </p:nvSpPr>
          <p:spPr>
            <a:xfrm>
              <a:off x="7391561" y="2435964"/>
              <a:ext cx="3245656" cy="400110"/>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500">
                  <a:solidFill>
                    <a:schemeClr val="dk2"/>
                  </a:solidFill>
                  <a:latin typeface="Work Sans"/>
                  <a:ea typeface="Work Sans"/>
                  <a:cs typeface="Work Sans"/>
                  <a:sym typeface="Work Sans"/>
                </a:rPr>
                <a:t>Roadmap</a:t>
              </a:r>
              <a:endParaRPr sz="1100"/>
            </a:p>
          </p:txBody>
        </p:sp>
      </p:grpSp>
      <p:grpSp>
        <p:nvGrpSpPr>
          <p:cNvPr id="154" name="Google Shape;154;p33"/>
          <p:cNvGrpSpPr/>
          <p:nvPr/>
        </p:nvGrpSpPr>
        <p:grpSpPr>
          <a:xfrm>
            <a:off x="5540528" y="2411101"/>
            <a:ext cx="3008473" cy="905644"/>
            <a:chOff x="7387371" y="3318952"/>
            <a:chExt cx="4011297" cy="1207525"/>
          </a:xfrm>
        </p:grpSpPr>
        <p:sp>
          <p:nvSpPr>
            <p:cNvPr id="155" name="Google Shape;155;p33"/>
            <p:cNvSpPr txBox="1"/>
            <p:nvPr/>
          </p:nvSpPr>
          <p:spPr>
            <a:xfrm>
              <a:off x="7387371" y="3318952"/>
              <a:ext cx="1433300" cy="1015663"/>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4500">
                  <a:solidFill>
                    <a:schemeClr val="accent4"/>
                  </a:solidFill>
                  <a:latin typeface="Work Sans"/>
                  <a:ea typeface="Work Sans"/>
                  <a:cs typeface="Work Sans"/>
                  <a:sym typeface="Work Sans"/>
                </a:rPr>
                <a:t>03.</a:t>
              </a:r>
              <a:endParaRPr sz="4100">
                <a:solidFill>
                  <a:schemeClr val="accent4"/>
                </a:solidFill>
                <a:latin typeface="Work Sans"/>
                <a:ea typeface="Work Sans"/>
                <a:cs typeface="Work Sans"/>
                <a:sym typeface="Work Sans"/>
              </a:endParaRPr>
            </a:p>
          </p:txBody>
        </p:sp>
        <p:sp>
          <p:nvSpPr>
            <p:cNvPr id="156" name="Google Shape;156;p33"/>
            <p:cNvSpPr txBox="1"/>
            <p:nvPr/>
          </p:nvSpPr>
          <p:spPr>
            <a:xfrm>
              <a:off x="7391561" y="4146977"/>
              <a:ext cx="3245700" cy="379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a:solidFill>
                    <a:schemeClr val="dk2"/>
                  </a:solidFill>
                  <a:latin typeface="Open Sans"/>
                  <a:ea typeface="Open Sans"/>
                  <a:cs typeface="Open Sans"/>
                  <a:sym typeface="Open Sans"/>
                </a:rPr>
                <a:t>Private &amp; Pre sale offers</a:t>
              </a:r>
              <a:endParaRPr sz="1400">
                <a:solidFill>
                  <a:schemeClr val="dk2"/>
                </a:solidFill>
                <a:latin typeface="Open Sans"/>
                <a:ea typeface="Open Sans"/>
                <a:cs typeface="Open Sans"/>
                <a:sym typeface="Open Sans"/>
              </a:endParaRPr>
            </a:p>
          </p:txBody>
        </p:sp>
        <p:sp>
          <p:nvSpPr>
            <p:cNvPr id="157" name="Google Shape;157;p33"/>
            <p:cNvSpPr txBox="1"/>
            <p:nvPr/>
          </p:nvSpPr>
          <p:spPr>
            <a:xfrm>
              <a:off x="7391568" y="3848451"/>
              <a:ext cx="4007100" cy="400200"/>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500">
                  <a:solidFill>
                    <a:schemeClr val="dk2"/>
                  </a:solidFill>
                  <a:latin typeface="Work Sans"/>
                  <a:ea typeface="Work Sans"/>
                  <a:cs typeface="Work Sans"/>
                  <a:sym typeface="Work Sans"/>
                </a:rPr>
                <a:t>Investments Opportunity </a:t>
              </a:r>
              <a:endParaRPr sz="1100"/>
            </a:p>
          </p:txBody>
        </p:sp>
      </p:grpSp>
      <p:grpSp>
        <p:nvGrpSpPr>
          <p:cNvPr id="158" name="Google Shape;158;p33"/>
          <p:cNvGrpSpPr/>
          <p:nvPr/>
        </p:nvGrpSpPr>
        <p:grpSpPr>
          <a:xfrm>
            <a:off x="5540528" y="3238213"/>
            <a:ext cx="2437417" cy="1121194"/>
            <a:chOff x="7387371" y="4724018"/>
            <a:chExt cx="3249890" cy="1494925"/>
          </a:xfrm>
        </p:grpSpPr>
        <p:sp>
          <p:nvSpPr>
            <p:cNvPr id="159" name="Google Shape;159;p33"/>
            <p:cNvSpPr txBox="1"/>
            <p:nvPr/>
          </p:nvSpPr>
          <p:spPr>
            <a:xfrm>
              <a:off x="7387371" y="4724018"/>
              <a:ext cx="1433400" cy="1015800"/>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4500">
                  <a:solidFill>
                    <a:schemeClr val="accent4"/>
                  </a:solidFill>
                  <a:latin typeface="Work Sans"/>
                  <a:ea typeface="Work Sans"/>
                  <a:cs typeface="Work Sans"/>
                  <a:sym typeface="Work Sans"/>
                </a:rPr>
                <a:t>04.</a:t>
              </a:r>
              <a:endParaRPr sz="4100">
                <a:solidFill>
                  <a:schemeClr val="accent4"/>
                </a:solidFill>
                <a:latin typeface="Work Sans"/>
                <a:ea typeface="Work Sans"/>
                <a:cs typeface="Work Sans"/>
                <a:sym typeface="Work Sans"/>
              </a:endParaRPr>
            </a:p>
          </p:txBody>
        </p:sp>
        <p:sp>
          <p:nvSpPr>
            <p:cNvPr id="160" name="Google Shape;160;p33"/>
            <p:cNvSpPr txBox="1"/>
            <p:nvPr/>
          </p:nvSpPr>
          <p:spPr>
            <a:xfrm>
              <a:off x="7391561" y="5552043"/>
              <a:ext cx="3245700" cy="666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a:solidFill>
                    <a:schemeClr val="dk2"/>
                  </a:solidFill>
                  <a:latin typeface="Open Sans"/>
                  <a:ea typeface="Open Sans"/>
                  <a:cs typeface="Open Sans"/>
                  <a:sym typeface="Open Sans"/>
                </a:rPr>
                <a:t>How to buy using different wallets</a:t>
              </a:r>
              <a:endParaRPr sz="1400">
                <a:solidFill>
                  <a:schemeClr val="dk2"/>
                </a:solidFill>
                <a:latin typeface="Open Sans"/>
                <a:ea typeface="Open Sans"/>
                <a:cs typeface="Open Sans"/>
                <a:sym typeface="Open Sans"/>
              </a:endParaRPr>
            </a:p>
          </p:txBody>
        </p:sp>
        <p:sp>
          <p:nvSpPr>
            <p:cNvPr id="161" name="Google Shape;161;p33"/>
            <p:cNvSpPr txBox="1"/>
            <p:nvPr/>
          </p:nvSpPr>
          <p:spPr>
            <a:xfrm>
              <a:off x="7391561" y="5253533"/>
              <a:ext cx="3245656" cy="400110"/>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500">
                  <a:solidFill>
                    <a:schemeClr val="dk2"/>
                  </a:solidFill>
                  <a:latin typeface="Work Sans"/>
                  <a:ea typeface="Work Sans"/>
                  <a:cs typeface="Work Sans"/>
                  <a:sym typeface="Work Sans"/>
                </a:rPr>
                <a:t>Integration</a:t>
              </a:r>
              <a:endParaRPr sz="1100"/>
            </a:p>
          </p:txBody>
        </p:sp>
      </p:grpSp>
      <p:sp>
        <p:nvSpPr>
          <p:cNvPr id="162" name="Google Shape;162;p33"/>
          <p:cNvSpPr txBox="1"/>
          <p:nvPr/>
        </p:nvSpPr>
        <p:spPr>
          <a:xfrm>
            <a:off x="5542072" y="262518"/>
            <a:ext cx="3005400" cy="438600"/>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2400">
                <a:solidFill>
                  <a:schemeClr val="dk2"/>
                </a:solidFill>
                <a:latin typeface="Work Sans"/>
                <a:ea typeface="Work Sans"/>
                <a:cs typeface="Work Sans"/>
                <a:sym typeface="Work Sans"/>
              </a:rPr>
              <a:t>CONTENTS</a:t>
            </a:r>
            <a:endParaRPr sz="1100"/>
          </a:p>
        </p:txBody>
      </p:sp>
      <p:sp>
        <p:nvSpPr>
          <p:cNvPr id="163" name="Google Shape;163;p33"/>
          <p:cNvSpPr txBox="1"/>
          <p:nvPr/>
        </p:nvSpPr>
        <p:spPr>
          <a:xfrm>
            <a:off x="574053" y="4636425"/>
            <a:ext cx="4910700" cy="227100"/>
          </a:xfrm>
          <a:prstGeom prst="rect">
            <a:avLst/>
          </a:prstGeom>
          <a:noFill/>
          <a:ln>
            <a:noFill/>
          </a:ln>
        </p:spPr>
        <p:txBody>
          <a:bodyPr spcFirstLastPara="1" wrap="square" lIns="87625" tIns="43800" rIns="87625" bIns="43800" anchor="t" anchorCtr="0">
            <a:spAutoFit/>
          </a:bodyPr>
          <a:lstStyle/>
          <a:p>
            <a:pPr marL="0" lvl="0" indent="0" algn="l" rtl="0">
              <a:spcBef>
                <a:spcPts val="0"/>
              </a:spcBef>
              <a:spcAft>
                <a:spcPts val="0"/>
              </a:spcAft>
              <a:buNone/>
            </a:pPr>
            <a:r>
              <a:rPr lang="en-GB" sz="900" b="1">
                <a:solidFill>
                  <a:schemeClr val="lt2"/>
                </a:solidFill>
                <a:latin typeface="Lato"/>
                <a:ea typeface="Lato"/>
                <a:cs typeface="Lato"/>
                <a:sym typeface="Lato"/>
              </a:rPr>
              <a:t>GM INFORMATICS JOINT STOCK COMPANY | 2021</a:t>
            </a:r>
            <a:endParaRPr sz="900" b="1">
              <a:solidFill>
                <a:schemeClr val="lt2"/>
              </a:solidFill>
              <a:latin typeface="Lato"/>
              <a:ea typeface="Lato"/>
              <a:cs typeface="Lato"/>
              <a:sym typeface="Lato"/>
            </a:endParaRPr>
          </a:p>
        </p:txBody>
      </p:sp>
      <p:pic>
        <p:nvPicPr>
          <p:cNvPr id="164" name="Google Shape;164;p33"/>
          <p:cNvPicPr preferRelativeResize="0"/>
          <p:nvPr/>
        </p:nvPicPr>
        <p:blipFill>
          <a:blip r:embed="rId3">
            <a:alphaModFix/>
          </a:blip>
          <a:stretch>
            <a:fillRect/>
          </a:stretch>
        </p:blipFill>
        <p:spPr>
          <a:xfrm>
            <a:off x="475850" y="978150"/>
            <a:ext cx="4354200" cy="2904600"/>
          </a:xfrm>
          <a:prstGeom prst="ellipse">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4"/>
          <p:cNvSpPr txBox="1"/>
          <p:nvPr/>
        </p:nvSpPr>
        <p:spPr>
          <a:xfrm>
            <a:off x="392861" y="725075"/>
            <a:ext cx="4179139" cy="346249"/>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800">
                <a:solidFill>
                  <a:schemeClr val="dk2"/>
                </a:solidFill>
                <a:latin typeface="Work Sans"/>
                <a:ea typeface="Work Sans"/>
                <a:cs typeface="Work Sans"/>
                <a:sym typeface="Work Sans"/>
              </a:rPr>
              <a:t>ABOUT US</a:t>
            </a:r>
            <a:endParaRPr sz="1100"/>
          </a:p>
        </p:txBody>
      </p:sp>
      <p:sp>
        <p:nvSpPr>
          <p:cNvPr id="170" name="Google Shape;170;p34"/>
          <p:cNvSpPr txBox="1"/>
          <p:nvPr/>
        </p:nvSpPr>
        <p:spPr>
          <a:xfrm>
            <a:off x="392861" y="1159976"/>
            <a:ext cx="4179000" cy="2880000"/>
          </a:xfrm>
          <a:prstGeom prst="rect">
            <a:avLst/>
          </a:prstGeom>
          <a:noFill/>
          <a:ln>
            <a:noFill/>
          </a:ln>
        </p:spPr>
        <p:txBody>
          <a:bodyPr spcFirstLastPara="1" wrap="square" lIns="68575" tIns="34275" rIns="68575" bIns="34275" anchor="t" anchorCtr="0">
            <a:spAutoFit/>
          </a:bodyPr>
          <a:lstStyle/>
          <a:p>
            <a:pPr marL="0" marR="0" lvl="0" indent="0" algn="just" rtl="0">
              <a:lnSpc>
                <a:spcPct val="120000"/>
              </a:lnSpc>
              <a:spcBef>
                <a:spcPts val="0"/>
              </a:spcBef>
              <a:spcAft>
                <a:spcPts val="0"/>
              </a:spcAft>
              <a:buNone/>
            </a:pPr>
            <a:r>
              <a:rPr lang="en-GB" sz="1100">
                <a:solidFill>
                  <a:schemeClr val="dk2"/>
                </a:solidFill>
                <a:latin typeface="Open Sans"/>
                <a:ea typeface="Open Sans"/>
                <a:cs typeface="Open Sans"/>
                <a:sym typeface="Open Sans"/>
              </a:rPr>
              <a:t>GM Informatics JSC is a Highest Grade Joint Stock Company registered and trademarked in Turkey since 2009. GM Informatics JSC is ISO/IEC 27001 Accredited company maintaining 2500+ IT Assets. GM Informatics will be the First Tokenized Company in the World with its Tron Blockchain based $GMCoin ecosystem.</a:t>
            </a:r>
            <a:endParaRPr sz="1100">
              <a:solidFill>
                <a:schemeClr val="dk2"/>
              </a:solidFill>
              <a:latin typeface="Open Sans"/>
              <a:ea typeface="Open Sans"/>
              <a:cs typeface="Open Sans"/>
              <a:sym typeface="Open Sans"/>
            </a:endParaRPr>
          </a:p>
          <a:p>
            <a:pPr marL="0" marR="0" lvl="0" indent="0" algn="just" rtl="0">
              <a:lnSpc>
                <a:spcPct val="120000"/>
              </a:lnSpc>
              <a:spcBef>
                <a:spcPts val="0"/>
              </a:spcBef>
              <a:spcAft>
                <a:spcPts val="0"/>
              </a:spcAft>
              <a:buNone/>
            </a:pPr>
            <a:endParaRPr sz="1100">
              <a:solidFill>
                <a:schemeClr val="dk2"/>
              </a:solidFill>
              <a:latin typeface="Open Sans"/>
              <a:ea typeface="Open Sans"/>
              <a:cs typeface="Open Sans"/>
              <a:sym typeface="Open Sans"/>
            </a:endParaRPr>
          </a:p>
          <a:p>
            <a:pPr marL="0" marR="0" lvl="0" indent="0" algn="just" rtl="0">
              <a:lnSpc>
                <a:spcPct val="120000"/>
              </a:lnSpc>
              <a:spcBef>
                <a:spcPts val="0"/>
              </a:spcBef>
              <a:spcAft>
                <a:spcPts val="0"/>
              </a:spcAft>
              <a:buNone/>
            </a:pPr>
            <a:r>
              <a:rPr lang="en-GB" sz="1100">
                <a:solidFill>
                  <a:schemeClr val="dk2"/>
                </a:solidFill>
                <a:latin typeface="Open Sans"/>
                <a:ea typeface="Open Sans"/>
                <a:cs typeface="Open Sans"/>
                <a:sym typeface="Open Sans"/>
              </a:rPr>
              <a:t>$GMCoin based IT/ICT Management Systems backed by ITIL and COBIT ITSM principles has already designed and ready for its alpha stage customer launch!</a:t>
            </a:r>
            <a:endParaRPr sz="1100">
              <a:solidFill>
                <a:schemeClr val="dk2"/>
              </a:solidFill>
              <a:latin typeface="Open Sans"/>
              <a:ea typeface="Open Sans"/>
              <a:cs typeface="Open Sans"/>
              <a:sym typeface="Open Sans"/>
            </a:endParaRPr>
          </a:p>
          <a:p>
            <a:pPr marL="0" marR="0" lvl="0" indent="0" algn="just" rtl="0">
              <a:lnSpc>
                <a:spcPct val="120000"/>
              </a:lnSpc>
              <a:spcBef>
                <a:spcPts val="0"/>
              </a:spcBef>
              <a:spcAft>
                <a:spcPts val="0"/>
              </a:spcAft>
              <a:buNone/>
            </a:pPr>
            <a:endParaRPr sz="1100">
              <a:solidFill>
                <a:schemeClr val="dk2"/>
              </a:solidFill>
              <a:latin typeface="Open Sans"/>
              <a:ea typeface="Open Sans"/>
              <a:cs typeface="Open Sans"/>
              <a:sym typeface="Open Sans"/>
            </a:endParaRPr>
          </a:p>
          <a:p>
            <a:pPr marL="0" marR="0" lvl="0" indent="0" algn="just" rtl="0">
              <a:lnSpc>
                <a:spcPct val="120000"/>
              </a:lnSpc>
              <a:spcBef>
                <a:spcPts val="0"/>
              </a:spcBef>
              <a:spcAft>
                <a:spcPts val="0"/>
              </a:spcAft>
              <a:buNone/>
            </a:pPr>
            <a:endParaRPr sz="1100">
              <a:solidFill>
                <a:schemeClr val="dk2"/>
              </a:solidFill>
              <a:latin typeface="Open Sans"/>
              <a:ea typeface="Open Sans"/>
              <a:cs typeface="Open Sans"/>
              <a:sym typeface="Open Sans"/>
            </a:endParaRPr>
          </a:p>
          <a:p>
            <a:pPr marL="0" marR="0" lvl="0" indent="0" algn="just" rtl="0">
              <a:lnSpc>
                <a:spcPct val="120000"/>
              </a:lnSpc>
              <a:spcBef>
                <a:spcPts val="0"/>
              </a:spcBef>
              <a:spcAft>
                <a:spcPts val="0"/>
              </a:spcAft>
              <a:buNone/>
            </a:pPr>
            <a:endParaRPr sz="1100">
              <a:solidFill>
                <a:schemeClr val="dk2"/>
              </a:solidFill>
              <a:latin typeface="Open Sans"/>
              <a:ea typeface="Open Sans"/>
              <a:cs typeface="Open Sans"/>
              <a:sym typeface="Open Sans"/>
            </a:endParaRPr>
          </a:p>
          <a:p>
            <a:pPr marL="0" marR="0" lvl="0" indent="0" algn="just" rtl="0">
              <a:lnSpc>
                <a:spcPct val="120000"/>
              </a:lnSpc>
              <a:spcBef>
                <a:spcPts val="0"/>
              </a:spcBef>
              <a:spcAft>
                <a:spcPts val="0"/>
              </a:spcAft>
              <a:buNone/>
            </a:pPr>
            <a:endParaRPr sz="1100">
              <a:solidFill>
                <a:schemeClr val="dk2"/>
              </a:solidFill>
              <a:latin typeface="Open Sans"/>
              <a:ea typeface="Open Sans"/>
              <a:cs typeface="Open Sans"/>
              <a:sym typeface="Open Sans"/>
            </a:endParaRPr>
          </a:p>
        </p:txBody>
      </p:sp>
      <p:sp>
        <p:nvSpPr>
          <p:cNvPr id="171" name="Google Shape;171;p34"/>
          <p:cNvSpPr txBox="1"/>
          <p:nvPr/>
        </p:nvSpPr>
        <p:spPr>
          <a:xfrm>
            <a:off x="392850" y="3768125"/>
            <a:ext cx="1968600" cy="645000"/>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en-GB" sz="1100">
                <a:solidFill>
                  <a:schemeClr val="accent1"/>
                </a:solidFill>
                <a:latin typeface="Open Sans"/>
                <a:ea typeface="Open Sans"/>
                <a:cs typeface="Open Sans"/>
                <a:sym typeface="Open Sans"/>
              </a:rPr>
              <a:t>Team Members with experience over 20+ years, maintaining 2500+ IT assets</a:t>
            </a:r>
            <a:endParaRPr sz="1100">
              <a:solidFill>
                <a:schemeClr val="accent1"/>
              </a:solidFill>
              <a:latin typeface="Open Sans"/>
              <a:ea typeface="Open Sans"/>
              <a:cs typeface="Open Sans"/>
              <a:sym typeface="Open Sans"/>
            </a:endParaRPr>
          </a:p>
        </p:txBody>
      </p:sp>
      <p:sp>
        <p:nvSpPr>
          <p:cNvPr id="172" name="Google Shape;172;p34"/>
          <p:cNvSpPr txBox="1"/>
          <p:nvPr/>
        </p:nvSpPr>
        <p:spPr>
          <a:xfrm>
            <a:off x="2628423" y="3768130"/>
            <a:ext cx="1917300" cy="645000"/>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en-GB" sz="1100">
                <a:solidFill>
                  <a:schemeClr val="accent1"/>
                </a:solidFill>
                <a:latin typeface="Open Sans"/>
                <a:ea typeface="Open Sans"/>
                <a:cs typeface="Open Sans"/>
                <a:sym typeface="Open Sans"/>
              </a:rPr>
              <a:t>First Tokenized Company in the World to enable corporates tokenization</a:t>
            </a:r>
            <a:endParaRPr sz="1100">
              <a:solidFill>
                <a:schemeClr val="accent1"/>
              </a:solidFill>
              <a:latin typeface="Open Sans"/>
              <a:ea typeface="Open Sans"/>
              <a:cs typeface="Open Sans"/>
              <a:sym typeface="Open Sans"/>
            </a:endParaRPr>
          </a:p>
        </p:txBody>
      </p:sp>
      <p:sp>
        <p:nvSpPr>
          <p:cNvPr id="173" name="Google Shape;173;p34"/>
          <p:cNvSpPr txBox="1"/>
          <p:nvPr/>
        </p:nvSpPr>
        <p:spPr>
          <a:xfrm>
            <a:off x="392861" y="3136808"/>
            <a:ext cx="1074900" cy="762000"/>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4500">
                <a:solidFill>
                  <a:schemeClr val="accent4"/>
                </a:solidFill>
                <a:latin typeface="Work Sans"/>
                <a:ea typeface="Work Sans"/>
                <a:cs typeface="Work Sans"/>
                <a:sym typeface="Work Sans"/>
              </a:rPr>
              <a:t>01.</a:t>
            </a:r>
            <a:endParaRPr sz="4100">
              <a:solidFill>
                <a:schemeClr val="accent4"/>
              </a:solidFill>
              <a:latin typeface="Work Sans"/>
              <a:ea typeface="Work Sans"/>
              <a:cs typeface="Work Sans"/>
              <a:sym typeface="Work Sans"/>
            </a:endParaRPr>
          </a:p>
        </p:txBody>
      </p:sp>
      <p:sp>
        <p:nvSpPr>
          <p:cNvPr id="174" name="Google Shape;174;p34"/>
          <p:cNvSpPr txBox="1"/>
          <p:nvPr/>
        </p:nvSpPr>
        <p:spPr>
          <a:xfrm>
            <a:off x="2691173" y="3136808"/>
            <a:ext cx="1074900" cy="762000"/>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4500">
                <a:solidFill>
                  <a:schemeClr val="accent4"/>
                </a:solidFill>
                <a:latin typeface="Work Sans"/>
                <a:ea typeface="Work Sans"/>
                <a:cs typeface="Work Sans"/>
                <a:sym typeface="Work Sans"/>
              </a:rPr>
              <a:t>02.</a:t>
            </a:r>
            <a:endParaRPr sz="4100">
              <a:solidFill>
                <a:schemeClr val="accent4"/>
              </a:solidFill>
              <a:latin typeface="Work Sans"/>
              <a:ea typeface="Work Sans"/>
              <a:cs typeface="Work Sans"/>
              <a:sym typeface="Work Sans"/>
            </a:endParaRPr>
          </a:p>
        </p:txBody>
      </p:sp>
      <p:grpSp>
        <p:nvGrpSpPr>
          <p:cNvPr id="175" name="Google Shape;175;p34"/>
          <p:cNvGrpSpPr/>
          <p:nvPr/>
        </p:nvGrpSpPr>
        <p:grpSpPr>
          <a:xfrm>
            <a:off x="8288720" y="179488"/>
            <a:ext cx="622800" cy="130969"/>
            <a:chOff x="5678349" y="5056413"/>
            <a:chExt cx="830400" cy="174625"/>
          </a:xfrm>
        </p:grpSpPr>
        <p:sp>
          <p:nvSpPr>
            <p:cNvPr id="176" name="Google Shape;176;p34"/>
            <p:cNvSpPr/>
            <p:nvPr/>
          </p:nvSpPr>
          <p:spPr>
            <a:xfrm>
              <a:off x="600709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177" name="Google Shape;177;p34"/>
            <p:cNvSpPr/>
            <p:nvPr/>
          </p:nvSpPr>
          <p:spPr>
            <a:xfrm>
              <a:off x="63309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178" name="Google Shape;178;p34"/>
            <p:cNvSpPr/>
            <p:nvPr/>
          </p:nvSpPr>
          <p:spPr>
            <a:xfrm>
              <a:off x="56783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sp>
        <p:nvSpPr>
          <p:cNvPr id="179" name="Google Shape;179;p34"/>
          <p:cNvSpPr txBox="1">
            <a:spLocks noGrp="1"/>
          </p:cNvSpPr>
          <p:nvPr>
            <p:ph type="ftr" idx="11"/>
          </p:nvPr>
        </p:nvSpPr>
        <p:spPr>
          <a:xfrm>
            <a:off x="628650" y="4767275"/>
            <a:ext cx="3498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GM INFORMATICS JOINT STOCK COMPANY | 2021</a:t>
            </a:r>
            <a:endParaRPr sz="1100"/>
          </a:p>
        </p:txBody>
      </p:sp>
      <p:pic>
        <p:nvPicPr>
          <p:cNvPr id="180" name="Google Shape;180;p34"/>
          <p:cNvPicPr preferRelativeResize="0"/>
          <p:nvPr/>
        </p:nvPicPr>
        <p:blipFill>
          <a:blip r:embed="rId3">
            <a:alphaModFix/>
          </a:blip>
          <a:stretch>
            <a:fillRect/>
          </a:stretch>
        </p:blipFill>
        <p:spPr>
          <a:xfrm>
            <a:off x="4708350" y="631525"/>
            <a:ext cx="4103352" cy="4103352"/>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5"/>
          <p:cNvSpPr txBox="1"/>
          <p:nvPr/>
        </p:nvSpPr>
        <p:spPr>
          <a:xfrm>
            <a:off x="3714750" y="980122"/>
            <a:ext cx="4250100" cy="346200"/>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800">
                <a:solidFill>
                  <a:schemeClr val="dk2"/>
                </a:solidFill>
                <a:latin typeface="Work Sans"/>
                <a:ea typeface="Work Sans"/>
                <a:cs typeface="Work Sans"/>
                <a:sym typeface="Work Sans"/>
              </a:rPr>
              <a:t>$GMCoin, Decentralizing Businesses</a:t>
            </a:r>
            <a:endParaRPr sz="1100"/>
          </a:p>
        </p:txBody>
      </p:sp>
      <p:sp>
        <p:nvSpPr>
          <p:cNvPr id="186" name="Google Shape;186;p35"/>
          <p:cNvSpPr/>
          <p:nvPr/>
        </p:nvSpPr>
        <p:spPr>
          <a:xfrm>
            <a:off x="-3053987" y="0"/>
            <a:ext cx="6840855" cy="5143500"/>
          </a:xfrm>
          <a:prstGeom prst="parallelogram">
            <a:avLst>
              <a:gd name="adj" fmla="val 25000"/>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187" name="Google Shape;187;p35"/>
          <p:cNvSpPr txBox="1"/>
          <p:nvPr/>
        </p:nvSpPr>
        <p:spPr>
          <a:xfrm>
            <a:off x="3714750" y="1595025"/>
            <a:ext cx="4767600" cy="1254600"/>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en-GB" sz="1100">
                <a:solidFill>
                  <a:schemeClr val="dk2"/>
                </a:solidFill>
                <a:latin typeface="Open Sans"/>
                <a:ea typeface="Open Sans"/>
                <a:cs typeface="Open Sans"/>
                <a:sym typeface="Open Sans"/>
              </a:rPr>
              <a:t>GMCoin tries to promote the use of the blockchain within any environment and commercial sector, developing a token called GMCoin accompanied by business strategies and innovative projects that allow access for all (Small and Large Merchants, buyers, users and general public) to a transparent and decentralized economy to be able to interact effectively and quickly with technology. </a:t>
            </a:r>
            <a:endParaRPr sz="1100">
              <a:solidFill>
                <a:schemeClr val="dk2"/>
              </a:solidFill>
              <a:latin typeface="Open Sans"/>
              <a:ea typeface="Open Sans"/>
              <a:cs typeface="Open Sans"/>
              <a:sym typeface="Open Sans"/>
            </a:endParaRPr>
          </a:p>
        </p:txBody>
      </p:sp>
      <p:grpSp>
        <p:nvGrpSpPr>
          <p:cNvPr id="188" name="Google Shape;188;p35"/>
          <p:cNvGrpSpPr/>
          <p:nvPr/>
        </p:nvGrpSpPr>
        <p:grpSpPr>
          <a:xfrm>
            <a:off x="8288720" y="179488"/>
            <a:ext cx="622800" cy="130969"/>
            <a:chOff x="5678349" y="5056413"/>
            <a:chExt cx="830400" cy="174625"/>
          </a:xfrm>
        </p:grpSpPr>
        <p:sp>
          <p:nvSpPr>
            <p:cNvPr id="189" name="Google Shape;189;p35"/>
            <p:cNvSpPr/>
            <p:nvPr/>
          </p:nvSpPr>
          <p:spPr>
            <a:xfrm>
              <a:off x="600709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190" name="Google Shape;190;p35"/>
            <p:cNvSpPr/>
            <p:nvPr/>
          </p:nvSpPr>
          <p:spPr>
            <a:xfrm>
              <a:off x="63309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191" name="Google Shape;191;p35"/>
            <p:cNvSpPr/>
            <p:nvPr/>
          </p:nvSpPr>
          <p:spPr>
            <a:xfrm>
              <a:off x="56783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sp>
        <p:nvSpPr>
          <p:cNvPr id="192" name="Google Shape;192;p35"/>
          <p:cNvSpPr txBox="1"/>
          <p:nvPr/>
        </p:nvSpPr>
        <p:spPr>
          <a:xfrm>
            <a:off x="3676575" y="3015688"/>
            <a:ext cx="2843700" cy="1585500"/>
          </a:xfrm>
          <a:prstGeom prst="rect">
            <a:avLst/>
          </a:prstGeom>
          <a:noFill/>
          <a:ln>
            <a:noFill/>
          </a:ln>
        </p:spPr>
        <p:txBody>
          <a:bodyPr spcFirstLastPara="1" wrap="square" lIns="91425" tIns="91425" rIns="91425" bIns="91425" anchor="t" anchorCtr="0">
            <a:spAutoFit/>
          </a:bodyPr>
          <a:lstStyle/>
          <a:p>
            <a:pPr marL="215900" lvl="0" indent="-222250" algn="l" rtl="0">
              <a:lnSpc>
                <a:spcPct val="120000"/>
              </a:lnSpc>
              <a:spcBef>
                <a:spcPts val="0"/>
              </a:spcBef>
              <a:spcAft>
                <a:spcPts val="0"/>
              </a:spcAft>
              <a:buClr>
                <a:schemeClr val="accent1"/>
              </a:buClr>
              <a:buSzPts val="1300"/>
              <a:buChar char="•"/>
            </a:pPr>
            <a:r>
              <a:rPr lang="en-GB" sz="1100">
                <a:solidFill>
                  <a:schemeClr val="dk2"/>
                </a:solidFill>
                <a:latin typeface="Open Sans"/>
                <a:ea typeface="Open Sans"/>
                <a:cs typeface="Open Sans"/>
                <a:sym typeface="Open Sans"/>
              </a:rPr>
              <a:t>Powered by TRON Network </a:t>
            </a:r>
            <a:endParaRPr sz="1100">
              <a:solidFill>
                <a:schemeClr val="dk2"/>
              </a:solidFill>
              <a:latin typeface="Open Sans"/>
              <a:ea typeface="Open Sans"/>
              <a:cs typeface="Open Sans"/>
              <a:sym typeface="Open Sans"/>
            </a:endParaRPr>
          </a:p>
          <a:p>
            <a:pPr marL="215900" lvl="0" indent="-222250" algn="l" rtl="0">
              <a:lnSpc>
                <a:spcPct val="120000"/>
              </a:lnSpc>
              <a:spcBef>
                <a:spcPts val="0"/>
              </a:spcBef>
              <a:spcAft>
                <a:spcPts val="0"/>
              </a:spcAft>
              <a:buClr>
                <a:schemeClr val="accent1"/>
              </a:buClr>
              <a:buSzPts val="1300"/>
              <a:buChar char="•"/>
            </a:pPr>
            <a:r>
              <a:rPr lang="en-GB" sz="1100">
                <a:solidFill>
                  <a:schemeClr val="dk2"/>
                </a:solidFill>
                <a:latin typeface="Open Sans"/>
                <a:ea typeface="Open Sans"/>
                <a:cs typeface="Open Sans"/>
                <a:sym typeface="Open Sans"/>
              </a:rPr>
              <a:t>TRC-10 Based </a:t>
            </a:r>
            <a:endParaRPr sz="1100">
              <a:solidFill>
                <a:schemeClr val="dk2"/>
              </a:solidFill>
              <a:latin typeface="Open Sans"/>
              <a:ea typeface="Open Sans"/>
              <a:cs typeface="Open Sans"/>
              <a:sym typeface="Open Sans"/>
            </a:endParaRPr>
          </a:p>
          <a:p>
            <a:pPr marL="215900" lvl="0" indent="-222250" algn="l" rtl="0">
              <a:lnSpc>
                <a:spcPct val="120000"/>
              </a:lnSpc>
              <a:spcBef>
                <a:spcPts val="0"/>
              </a:spcBef>
              <a:spcAft>
                <a:spcPts val="0"/>
              </a:spcAft>
              <a:buClr>
                <a:schemeClr val="accent1"/>
              </a:buClr>
              <a:buSzPts val="1300"/>
              <a:buChar char="•"/>
            </a:pPr>
            <a:r>
              <a:rPr lang="en-GB" sz="1100">
                <a:solidFill>
                  <a:schemeClr val="dk2"/>
                </a:solidFill>
                <a:latin typeface="Open Sans"/>
                <a:ea typeface="Open Sans"/>
                <a:cs typeface="Open Sans"/>
                <a:sym typeface="Open Sans"/>
              </a:rPr>
              <a:t>Interchangeable </a:t>
            </a:r>
            <a:endParaRPr sz="1100">
              <a:solidFill>
                <a:schemeClr val="dk2"/>
              </a:solidFill>
              <a:latin typeface="Open Sans"/>
              <a:ea typeface="Open Sans"/>
              <a:cs typeface="Open Sans"/>
              <a:sym typeface="Open Sans"/>
            </a:endParaRPr>
          </a:p>
          <a:p>
            <a:pPr marL="215900" lvl="0" indent="-222250" algn="l" rtl="0">
              <a:lnSpc>
                <a:spcPct val="120000"/>
              </a:lnSpc>
              <a:spcBef>
                <a:spcPts val="0"/>
              </a:spcBef>
              <a:spcAft>
                <a:spcPts val="0"/>
              </a:spcAft>
              <a:buClr>
                <a:schemeClr val="accent1"/>
              </a:buClr>
              <a:buSzPts val="1300"/>
              <a:buChar char="•"/>
            </a:pPr>
            <a:r>
              <a:rPr lang="en-GB" sz="1100">
                <a:solidFill>
                  <a:schemeClr val="dk2"/>
                </a:solidFill>
                <a:latin typeface="Open Sans"/>
                <a:ea typeface="Open Sans"/>
                <a:cs typeface="Open Sans"/>
                <a:sym typeface="Open Sans"/>
              </a:rPr>
              <a:t>Low cost of ownership </a:t>
            </a:r>
            <a:endParaRPr sz="1100">
              <a:solidFill>
                <a:schemeClr val="dk2"/>
              </a:solidFill>
              <a:latin typeface="Open Sans"/>
              <a:ea typeface="Open Sans"/>
              <a:cs typeface="Open Sans"/>
              <a:sym typeface="Open Sans"/>
            </a:endParaRPr>
          </a:p>
          <a:p>
            <a:pPr marL="215900" lvl="0" indent="-222250" algn="l" rtl="0">
              <a:lnSpc>
                <a:spcPct val="120000"/>
              </a:lnSpc>
              <a:spcBef>
                <a:spcPts val="0"/>
              </a:spcBef>
              <a:spcAft>
                <a:spcPts val="0"/>
              </a:spcAft>
              <a:buClr>
                <a:schemeClr val="accent1"/>
              </a:buClr>
              <a:buSzPts val="1300"/>
              <a:buChar char="•"/>
            </a:pPr>
            <a:r>
              <a:rPr lang="en-GB" sz="1100">
                <a:solidFill>
                  <a:schemeClr val="dk2"/>
                </a:solidFill>
                <a:latin typeface="Open Sans"/>
                <a:ea typeface="Open Sans"/>
                <a:cs typeface="Open Sans"/>
                <a:sym typeface="Open Sans"/>
              </a:rPr>
              <a:t>Maximum supply of 80m </a:t>
            </a:r>
            <a:endParaRPr sz="1100">
              <a:solidFill>
                <a:schemeClr val="dk2"/>
              </a:solidFill>
              <a:latin typeface="Open Sans"/>
              <a:ea typeface="Open Sans"/>
              <a:cs typeface="Open Sans"/>
              <a:sym typeface="Open Sans"/>
            </a:endParaRPr>
          </a:p>
          <a:p>
            <a:pPr marL="215900" lvl="0" indent="-222250" algn="l" rtl="0">
              <a:lnSpc>
                <a:spcPct val="120000"/>
              </a:lnSpc>
              <a:spcBef>
                <a:spcPts val="0"/>
              </a:spcBef>
              <a:spcAft>
                <a:spcPts val="0"/>
              </a:spcAft>
              <a:buClr>
                <a:schemeClr val="accent1"/>
              </a:buClr>
              <a:buSzPts val="1300"/>
              <a:buChar char="•"/>
            </a:pPr>
            <a:r>
              <a:rPr lang="en-GB" sz="1100">
                <a:solidFill>
                  <a:schemeClr val="dk2"/>
                </a:solidFill>
                <a:latin typeface="Open Sans"/>
                <a:ea typeface="Open Sans"/>
                <a:cs typeface="Open Sans"/>
                <a:sym typeface="Open Sans"/>
              </a:rPr>
              <a:t>Real Company</a:t>
            </a:r>
            <a:endParaRPr sz="1100">
              <a:solidFill>
                <a:schemeClr val="dk2"/>
              </a:solidFill>
              <a:latin typeface="Open Sans"/>
              <a:ea typeface="Open Sans"/>
              <a:cs typeface="Open Sans"/>
              <a:sym typeface="Open Sans"/>
            </a:endParaRPr>
          </a:p>
        </p:txBody>
      </p:sp>
      <p:sp>
        <p:nvSpPr>
          <p:cNvPr id="193" name="Google Shape;193;p35"/>
          <p:cNvSpPr txBox="1"/>
          <p:nvPr/>
        </p:nvSpPr>
        <p:spPr>
          <a:xfrm>
            <a:off x="5938526" y="3015688"/>
            <a:ext cx="2629800" cy="1554600"/>
          </a:xfrm>
          <a:prstGeom prst="rect">
            <a:avLst/>
          </a:prstGeom>
          <a:noFill/>
          <a:ln>
            <a:noFill/>
          </a:ln>
        </p:spPr>
        <p:txBody>
          <a:bodyPr spcFirstLastPara="1" wrap="square" lIns="91425" tIns="91425" rIns="91425" bIns="91425" anchor="t" anchorCtr="0">
            <a:spAutoFit/>
          </a:bodyPr>
          <a:lstStyle/>
          <a:p>
            <a:pPr marL="215900" lvl="0" indent="-222250" algn="l" rtl="0">
              <a:lnSpc>
                <a:spcPct val="120000"/>
              </a:lnSpc>
              <a:spcBef>
                <a:spcPts val="0"/>
              </a:spcBef>
              <a:spcAft>
                <a:spcPts val="0"/>
              </a:spcAft>
              <a:buClr>
                <a:schemeClr val="accent1"/>
              </a:buClr>
              <a:buSzPts val="1300"/>
              <a:buChar char="•"/>
            </a:pPr>
            <a:r>
              <a:rPr lang="en-GB" sz="1100">
                <a:solidFill>
                  <a:schemeClr val="dk2"/>
                </a:solidFill>
                <a:latin typeface="Open Sans"/>
                <a:ea typeface="Open Sans"/>
                <a:cs typeface="Open Sans"/>
                <a:sym typeface="Open Sans"/>
              </a:rPr>
              <a:t>Dapps Ready </a:t>
            </a:r>
            <a:endParaRPr sz="1100">
              <a:solidFill>
                <a:schemeClr val="dk2"/>
              </a:solidFill>
              <a:latin typeface="Open Sans"/>
              <a:ea typeface="Open Sans"/>
              <a:cs typeface="Open Sans"/>
              <a:sym typeface="Open Sans"/>
            </a:endParaRPr>
          </a:p>
          <a:p>
            <a:pPr marL="215900" lvl="0" indent="-222250" algn="l" rtl="0">
              <a:lnSpc>
                <a:spcPct val="120000"/>
              </a:lnSpc>
              <a:spcBef>
                <a:spcPts val="0"/>
              </a:spcBef>
              <a:spcAft>
                <a:spcPts val="0"/>
              </a:spcAft>
              <a:buClr>
                <a:schemeClr val="accent1"/>
              </a:buClr>
              <a:buSzPts val="1300"/>
              <a:buChar char="•"/>
            </a:pPr>
            <a:r>
              <a:rPr lang="en-GB" sz="1100">
                <a:solidFill>
                  <a:schemeClr val="dk2"/>
                </a:solidFill>
                <a:latin typeface="Open Sans"/>
                <a:ea typeface="Open Sans"/>
                <a:cs typeface="Open Sans"/>
                <a:sym typeface="Open Sans"/>
              </a:rPr>
              <a:t>Decentralized </a:t>
            </a:r>
            <a:endParaRPr sz="1100">
              <a:solidFill>
                <a:schemeClr val="dk2"/>
              </a:solidFill>
              <a:latin typeface="Open Sans"/>
              <a:ea typeface="Open Sans"/>
              <a:cs typeface="Open Sans"/>
              <a:sym typeface="Open Sans"/>
            </a:endParaRPr>
          </a:p>
          <a:p>
            <a:pPr marL="215900" lvl="0" indent="-222250" algn="l" rtl="0">
              <a:lnSpc>
                <a:spcPct val="120000"/>
              </a:lnSpc>
              <a:spcBef>
                <a:spcPts val="0"/>
              </a:spcBef>
              <a:spcAft>
                <a:spcPts val="0"/>
              </a:spcAft>
              <a:buClr>
                <a:schemeClr val="accent1"/>
              </a:buClr>
              <a:buSzPts val="1300"/>
              <a:buChar char="•"/>
            </a:pPr>
            <a:r>
              <a:rPr lang="en-GB" sz="1100">
                <a:solidFill>
                  <a:schemeClr val="dk2"/>
                </a:solidFill>
                <a:latin typeface="Open Sans"/>
                <a:ea typeface="Open Sans"/>
                <a:cs typeface="Open Sans"/>
                <a:sym typeface="Open Sans"/>
              </a:rPr>
              <a:t>Transparent </a:t>
            </a:r>
            <a:endParaRPr sz="1100">
              <a:solidFill>
                <a:schemeClr val="dk2"/>
              </a:solidFill>
              <a:latin typeface="Open Sans"/>
              <a:ea typeface="Open Sans"/>
              <a:cs typeface="Open Sans"/>
              <a:sym typeface="Open Sans"/>
            </a:endParaRPr>
          </a:p>
          <a:p>
            <a:pPr marL="215900" lvl="0" indent="-222250" algn="l" rtl="0">
              <a:lnSpc>
                <a:spcPct val="120000"/>
              </a:lnSpc>
              <a:spcBef>
                <a:spcPts val="0"/>
              </a:spcBef>
              <a:spcAft>
                <a:spcPts val="0"/>
              </a:spcAft>
              <a:buClr>
                <a:schemeClr val="accent1"/>
              </a:buClr>
              <a:buSzPts val="1300"/>
              <a:buChar char="•"/>
            </a:pPr>
            <a:r>
              <a:rPr lang="en-GB" sz="1100">
                <a:solidFill>
                  <a:schemeClr val="dk2"/>
                </a:solidFill>
                <a:latin typeface="Open Sans"/>
                <a:ea typeface="Open Sans"/>
                <a:cs typeface="Open Sans"/>
                <a:sym typeface="Open Sans"/>
              </a:rPr>
              <a:t>Multi-Wallet Ready</a:t>
            </a:r>
            <a:endParaRPr sz="1100">
              <a:solidFill>
                <a:schemeClr val="dk2"/>
              </a:solidFill>
              <a:latin typeface="Open Sans"/>
              <a:ea typeface="Open Sans"/>
              <a:cs typeface="Open Sans"/>
              <a:sym typeface="Open Sans"/>
            </a:endParaRPr>
          </a:p>
          <a:p>
            <a:pPr marL="215900" lvl="0" indent="-222250" algn="l" rtl="0">
              <a:lnSpc>
                <a:spcPct val="120000"/>
              </a:lnSpc>
              <a:spcBef>
                <a:spcPts val="0"/>
              </a:spcBef>
              <a:spcAft>
                <a:spcPts val="0"/>
              </a:spcAft>
              <a:buClr>
                <a:schemeClr val="accent1"/>
              </a:buClr>
              <a:buSzPts val="1300"/>
              <a:buChar char="•"/>
            </a:pPr>
            <a:r>
              <a:rPr lang="en-GB" sz="1100">
                <a:solidFill>
                  <a:schemeClr val="dk2"/>
                </a:solidFill>
                <a:latin typeface="Open Sans"/>
                <a:ea typeface="Open Sans"/>
                <a:cs typeface="Open Sans"/>
                <a:sym typeface="Open Sans"/>
              </a:rPr>
              <a:t>Supported by «GM Informatics» ecosystem and trade system </a:t>
            </a:r>
            <a:endParaRPr sz="1100">
              <a:solidFill>
                <a:schemeClr val="dk2"/>
              </a:solidFill>
              <a:latin typeface="Open Sans"/>
              <a:ea typeface="Open Sans"/>
              <a:cs typeface="Open Sans"/>
              <a:sym typeface="Open Sans"/>
            </a:endParaRPr>
          </a:p>
        </p:txBody>
      </p:sp>
      <p:sp>
        <p:nvSpPr>
          <p:cNvPr id="194" name="Google Shape;194;p35"/>
          <p:cNvSpPr txBox="1">
            <a:spLocks noGrp="1"/>
          </p:cNvSpPr>
          <p:nvPr>
            <p:ph type="ftr" idx="11"/>
          </p:nvPr>
        </p:nvSpPr>
        <p:spPr>
          <a:xfrm>
            <a:off x="628650" y="4767275"/>
            <a:ext cx="3498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GM INFORMATICS JOINT STOCK COMPANY | 2021</a:t>
            </a:r>
            <a:endParaRPr sz="1100"/>
          </a:p>
        </p:txBody>
      </p:sp>
      <p:pic>
        <p:nvPicPr>
          <p:cNvPr id="195" name="Google Shape;195;p35"/>
          <p:cNvPicPr preferRelativeResize="0"/>
          <p:nvPr/>
        </p:nvPicPr>
        <p:blipFill rotWithShape="1">
          <a:blip r:embed="rId3">
            <a:alphaModFix/>
          </a:blip>
          <a:srcRect l="7798" r="7806"/>
          <a:stretch/>
        </p:blipFill>
        <p:spPr>
          <a:xfrm>
            <a:off x="-820425" y="1302400"/>
            <a:ext cx="4420800" cy="2946300"/>
          </a:xfrm>
          <a:prstGeom prst="ellipse">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p:cNvSpPr txBox="1"/>
          <p:nvPr/>
        </p:nvSpPr>
        <p:spPr>
          <a:xfrm>
            <a:off x="1191250" y="844225"/>
            <a:ext cx="2766600" cy="608100"/>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3500">
                <a:solidFill>
                  <a:schemeClr val="dk2"/>
                </a:solidFill>
                <a:latin typeface="Work Sans"/>
                <a:ea typeface="Work Sans"/>
                <a:cs typeface="Work Sans"/>
                <a:sym typeface="Work Sans"/>
              </a:rPr>
              <a:t>HEAD TEAM</a:t>
            </a:r>
            <a:endParaRPr sz="3500"/>
          </a:p>
        </p:txBody>
      </p:sp>
      <p:grpSp>
        <p:nvGrpSpPr>
          <p:cNvPr id="201" name="Google Shape;201;p36"/>
          <p:cNvGrpSpPr/>
          <p:nvPr/>
        </p:nvGrpSpPr>
        <p:grpSpPr>
          <a:xfrm>
            <a:off x="8288720" y="179488"/>
            <a:ext cx="622800" cy="130969"/>
            <a:chOff x="5678349" y="5056413"/>
            <a:chExt cx="830400" cy="174625"/>
          </a:xfrm>
        </p:grpSpPr>
        <p:sp>
          <p:nvSpPr>
            <p:cNvPr id="202" name="Google Shape;202;p36"/>
            <p:cNvSpPr/>
            <p:nvPr/>
          </p:nvSpPr>
          <p:spPr>
            <a:xfrm>
              <a:off x="600709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03" name="Google Shape;203;p36"/>
            <p:cNvSpPr/>
            <p:nvPr/>
          </p:nvSpPr>
          <p:spPr>
            <a:xfrm>
              <a:off x="63309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04" name="Google Shape;204;p36"/>
            <p:cNvSpPr/>
            <p:nvPr/>
          </p:nvSpPr>
          <p:spPr>
            <a:xfrm>
              <a:off x="56783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grpSp>
        <p:nvGrpSpPr>
          <p:cNvPr id="205" name="Google Shape;205;p36"/>
          <p:cNvGrpSpPr/>
          <p:nvPr/>
        </p:nvGrpSpPr>
        <p:grpSpPr>
          <a:xfrm>
            <a:off x="4930213" y="103300"/>
            <a:ext cx="2230063" cy="2293482"/>
            <a:chOff x="957713" y="1929925"/>
            <a:chExt cx="2230063" cy="2293482"/>
          </a:xfrm>
        </p:grpSpPr>
        <p:grpSp>
          <p:nvGrpSpPr>
            <p:cNvPr id="206" name="Google Shape;206;p36"/>
            <p:cNvGrpSpPr/>
            <p:nvPr/>
          </p:nvGrpSpPr>
          <p:grpSpPr>
            <a:xfrm>
              <a:off x="957800" y="3776325"/>
              <a:ext cx="2229975" cy="447082"/>
              <a:chOff x="1182799" y="4867555"/>
              <a:chExt cx="2973300" cy="596110"/>
            </a:xfrm>
          </p:grpSpPr>
          <p:sp>
            <p:nvSpPr>
              <p:cNvPr id="207" name="Google Shape;207;p36"/>
              <p:cNvSpPr txBox="1"/>
              <p:nvPr/>
            </p:nvSpPr>
            <p:spPr>
              <a:xfrm>
                <a:off x="1502311" y="5166065"/>
                <a:ext cx="2361300" cy="2976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000">
                    <a:solidFill>
                      <a:schemeClr val="dk2"/>
                    </a:solidFill>
                    <a:latin typeface="Open Sans"/>
                    <a:ea typeface="Open Sans"/>
                    <a:cs typeface="Open Sans"/>
                    <a:sym typeface="Open Sans"/>
                  </a:rPr>
                  <a:t>Founder / CEO</a:t>
                </a:r>
                <a:endParaRPr sz="1000">
                  <a:solidFill>
                    <a:schemeClr val="dk2"/>
                  </a:solidFill>
                  <a:latin typeface="Open Sans"/>
                  <a:ea typeface="Open Sans"/>
                  <a:cs typeface="Open Sans"/>
                  <a:sym typeface="Open Sans"/>
                </a:endParaRPr>
              </a:p>
            </p:txBody>
          </p:sp>
          <p:sp>
            <p:nvSpPr>
              <p:cNvPr id="208" name="Google Shape;208;p36"/>
              <p:cNvSpPr txBox="1"/>
              <p:nvPr/>
            </p:nvSpPr>
            <p:spPr>
              <a:xfrm>
                <a:off x="1182799" y="4867555"/>
                <a:ext cx="2973300" cy="4002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1500">
                    <a:solidFill>
                      <a:schemeClr val="dk2"/>
                    </a:solidFill>
                    <a:latin typeface="Work Sans"/>
                    <a:ea typeface="Work Sans"/>
                    <a:cs typeface="Work Sans"/>
                    <a:sym typeface="Work Sans"/>
                  </a:rPr>
                  <a:t>Mehmet Ali DEMİRCİ</a:t>
                </a:r>
                <a:endParaRPr sz="1500">
                  <a:solidFill>
                    <a:schemeClr val="dk2"/>
                  </a:solidFill>
                  <a:latin typeface="Work Sans"/>
                  <a:ea typeface="Work Sans"/>
                  <a:cs typeface="Work Sans"/>
                  <a:sym typeface="Work Sans"/>
                </a:endParaRPr>
              </a:p>
            </p:txBody>
          </p:sp>
        </p:grpSp>
        <p:sp>
          <p:nvSpPr>
            <p:cNvPr id="209" name="Google Shape;209;p36"/>
            <p:cNvSpPr/>
            <p:nvPr/>
          </p:nvSpPr>
          <p:spPr>
            <a:xfrm>
              <a:off x="957713" y="3164268"/>
              <a:ext cx="2229988" cy="523279"/>
            </a:xfrm>
            <a:prstGeom prst="parallelogram">
              <a:avLst>
                <a:gd name="adj" fmla="val 25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pic>
          <p:nvPicPr>
            <p:cNvPr id="210" name="Google Shape;210;p36"/>
            <p:cNvPicPr preferRelativeResize="0"/>
            <p:nvPr/>
          </p:nvPicPr>
          <p:blipFill>
            <a:blip r:embed="rId3">
              <a:alphaModFix/>
            </a:blip>
            <a:stretch>
              <a:fillRect/>
            </a:stretch>
          </p:blipFill>
          <p:spPr>
            <a:xfrm>
              <a:off x="1085987" y="1929925"/>
              <a:ext cx="1973449" cy="1969675"/>
            </a:xfrm>
            <a:prstGeom prst="rect">
              <a:avLst/>
            </a:prstGeom>
            <a:noFill/>
            <a:ln>
              <a:noFill/>
            </a:ln>
          </p:spPr>
        </p:pic>
      </p:grpSp>
      <p:grpSp>
        <p:nvGrpSpPr>
          <p:cNvPr id="211" name="Google Shape;211;p36"/>
          <p:cNvGrpSpPr/>
          <p:nvPr/>
        </p:nvGrpSpPr>
        <p:grpSpPr>
          <a:xfrm>
            <a:off x="798988" y="3284534"/>
            <a:ext cx="2229987" cy="1089965"/>
            <a:chOff x="957713" y="3164268"/>
            <a:chExt cx="2229987" cy="1089965"/>
          </a:xfrm>
        </p:grpSpPr>
        <p:grpSp>
          <p:nvGrpSpPr>
            <p:cNvPr id="212" name="Google Shape;212;p36"/>
            <p:cNvGrpSpPr/>
            <p:nvPr/>
          </p:nvGrpSpPr>
          <p:grpSpPr>
            <a:xfrm>
              <a:off x="957725" y="3776334"/>
              <a:ext cx="2229975" cy="477899"/>
              <a:chOff x="1182699" y="4867567"/>
              <a:chExt cx="2973300" cy="637198"/>
            </a:xfrm>
          </p:grpSpPr>
          <p:sp>
            <p:nvSpPr>
              <p:cNvPr id="213" name="Google Shape;213;p36"/>
              <p:cNvSpPr txBox="1"/>
              <p:nvPr/>
            </p:nvSpPr>
            <p:spPr>
              <a:xfrm>
                <a:off x="1502311" y="5166065"/>
                <a:ext cx="2361300" cy="338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a:solidFill>
                      <a:schemeClr val="dk2"/>
                    </a:solidFill>
                    <a:latin typeface="Open Sans"/>
                    <a:ea typeface="Open Sans"/>
                    <a:cs typeface="Open Sans"/>
                    <a:sym typeface="Open Sans"/>
                  </a:rPr>
                  <a:t>Lawyer / Advisor</a:t>
                </a:r>
                <a:endParaRPr sz="1200">
                  <a:solidFill>
                    <a:schemeClr val="dk2"/>
                  </a:solidFill>
                  <a:latin typeface="Open Sans"/>
                  <a:ea typeface="Open Sans"/>
                  <a:cs typeface="Open Sans"/>
                  <a:sym typeface="Open Sans"/>
                </a:endParaRPr>
              </a:p>
            </p:txBody>
          </p:sp>
          <p:sp>
            <p:nvSpPr>
              <p:cNvPr id="214" name="Google Shape;214;p36"/>
              <p:cNvSpPr txBox="1"/>
              <p:nvPr/>
            </p:nvSpPr>
            <p:spPr>
              <a:xfrm>
                <a:off x="1182699" y="4867567"/>
                <a:ext cx="2973300" cy="4002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1500">
                    <a:solidFill>
                      <a:schemeClr val="dk2"/>
                    </a:solidFill>
                    <a:latin typeface="Work Sans"/>
                    <a:ea typeface="Work Sans"/>
                    <a:cs typeface="Work Sans"/>
                    <a:sym typeface="Work Sans"/>
                  </a:rPr>
                  <a:t>Ömer Reşad Kayran</a:t>
                </a:r>
                <a:endParaRPr sz="1500">
                  <a:solidFill>
                    <a:schemeClr val="dk2"/>
                  </a:solidFill>
                  <a:latin typeface="Work Sans"/>
                  <a:ea typeface="Work Sans"/>
                  <a:cs typeface="Work Sans"/>
                  <a:sym typeface="Work Sans"/>
                </a:endParaRPr>
              </a:p>
            </p:txBody>
          </p:sp>
        </p:grpSp>
        <p:sp>
          <p:nvSpPr>
            <p:cNvPr id="215" name="Google Shape;215;p36"/>
            <p:cNvSpPr/>
            <p:nvPr/>
          </p:nvSpPr>
          <p:spPr>
            <a:xfrm>
              <a:off x="957713" y="3164268"/>
              <a:ext cx="2229900" cy="523200"/>
            </a:xfrm>
            <a:prstGeom prst="parallelogram">
              <a:avLst>
                <a:gd name="adj" fmla="val 25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grpSp>
        <p:nvGrpSpPr>
          <p:cNvPr id="216" name="Google Shape;216;p36"/>
          <p:cNvGrpSpPr/>
          <p:nvPr/>
        </p:nvGrpSpPr>
        <p:grpSpPr>
          <a:xfrm>
            <a:off x="3457038" y="3284534"/>
            <a:ext cx="2229900" cy="1089965"/>
            <a:chOff x="957713" y="3164268"/>
            <a:chExt cx="2229900" cy="1089965"/>
          </a:xfrm>
        </p:grpSpPr>
        <p:grpSp>
          <p:nvGrpSpPr>
            <p:cNvPr id="217" name="Google Shape;217;p36"/>
            <p:cNvGrpSpPr/>
            <p:nvPr/>
          </p:nvGrpSpPr>
          <p:grpSpPr>
            <a:xfrm>
              <a:off x="1197434" y="3776325"/>
              <a:ext cx="1770975" cy="477907"/>
              <a:chOff x="1502311" y="4867555"/>
              <a:chExt cx="2361300" cy="637210"/>
            </a:xfrm>
          </p:grpSpPr>
          <p:sp>
            <p:nvSpPr>
              <p:cNvPr id="218" name="Google Shape;218;p36"/>
              <p:cNvSpPr txBox="1"/>
              <p:nvPr/>
            </p:nvSpPr>
            <p:spPr>
              <a:xfrm>
                <a:off x="1502311" y="5166065"/>
                <a:ext cx="2361300" cy="338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a:solidFill>
                      <a:schemeClr val="dk2"/>
                    </a:solidFill>
                    <a:latin typeface="Open Sans"/>
                    <a:ea typeface="Open Sans"/>
                    <a:cs typeface="Open Sans"/>
                    <a:sym typeface="Open Sans"/>
                  </a:rPr>
                  <a:t>CPA / Advisor</a:t>
                </a:r>
                <a:endParaRPr sz="1200">
                  <a:solidFill>
                    <a:schemeClr val="dk2"/>
                  </a:solidFill>
                  <a:latin typeface="Open Sans"/>
                  <a:ea typeface="Open Sans"/>
                  <a:cs typeface="Open Sans"/>
                  <a:sym typeface="Open Sans"/>
                </a:endParaRPr>
              </a:p>
            </p:txBody>
          </p:sp>
          <p:sp>
            <p:nvSpPr>
              <p:cNvPr id="219" name="Google Shape;219;p36"/>
              <p:cNvSpPr txBox="1"/>
              <p:nvPr/>
            </p:nvSpPr>
            <p:spPr>
              <a:xfrm>
                <a:off x="1502311" y="4867555"/>
                <a:ext cx="2361300" cy="4002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1500">
                    <a:solidFill>
                      <a:schemeClr val="dk2"/>
                    </a:solidFill>
                    <a:latin typeface="Work Sans"/>
                    <a:ea typeface="Work Sans"/>
                    <a:cs typeface="Work Sans"/>
                    <a:sym typeface="Work Sans"/>
                  </a:rPr>
                  <a:t>Bedriye Koç</a:t>
                </a:r>
                <a:endParaRPr sz="1500">
                  <a:solidFill>
                    <a:schemeClr val="dk2"/>
                  </a:solidFill>
                  <a:latin typeface="Work Sans"/>
                  <a:ea typeface="Work Sans"/>
                  <a:cs typeface="Work Sans"/>
                  <a:sym typeface="Work Sans"/>
                </a:endParaRPr>
              </a:p>
            </p:txBody>
          </p:sp>
        </p:grpSp>
        <p:sp>
          <p:nvSpPr>
            <p:cNvPr id="220" name="Google Shape;220;p36"/>
            <p:cNvSpPr/>
            <p:nvPr/>
          </p:nvSpPr>
          <p:spPr>
            <a:xfrm>
              <a:off x="957713" y="3164268"/>
              <a:ext cx="2229900" cy="523200"/>
            </a:xfrm>
            <a:prstGeom prst="parallelogram">
              <a:avLst>
                <a:gd name="adj" fmla="val 25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grpSp>
        <p:nvGrpSpPr>
          <p:cNvPr id="221" name="Google Shape;221;p36"/>
          <p:cNvGrpSpPr/>
          <p:nvPr/>
        </p:nvGrpSpPr>
        <p:grpSpPr>
          <a:xfrm>
            <a:off x="6115088" y="3284534"/>
            <a:ext cx="2229900" cy="1089965"/>
            <a:chOff x="957713" y="3164268"/>
            <a:chExt cx="2229900" cy="1089965"/>
          </a:xfrm>
        </p:grpSpPr>
        <p:grpSp>
          <p:nvGrpSpPr>
            <p:cNvPr id="222" name="Google Shape;222;p36"/>
            <p:cNvGrpSpPr/>
            <p:nvPr/>
          </p:nvGrpSpPr>
          <p:grpSpPr>
            <a:xfrm>
              <a:off x="1197434" y="3776325"/>
              <a:ext cx="1770975" cy="477907"/>
              <a:chOff x="1502311" y="4867555"/>
              <a:chExt cx="2361300" cy="637210"/>
            </a:xfrm>
          </p:grpSpPr>
          <p:sp>
            <p:nvSpPr>
              <p:cNvPr id="223" name="Google Shape;223;p36"/>
              <p:cNvSpPr txBox="1"/>
              <p:nvPr/>
            </p:nvSpPr>
            <p:spPr>
              <a:xfrm>
                <a:off x="1502311" y="5166065"/>
                <a:ext cx="2361300" cy="338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a:solidFill>
                      <a:schemeClr val="dk2"/>
                    </a:solidFill>
                    <a:latin typeface="Open Sans"/>
                    <a:ea typeface="Open Sans"/>
                    <a:cs typeface="Open Sans"/>
                    <a:sym typeface="Open Sans"/>
                  </a:rPr>
                  <a:t>Lawyer / Advisor</a:t>
                </a:r>
                <a:endParaRPr sz="1100"/>
              </a:p>
            </p:txBody>
          </p:sp>
          <p:sp>
            <p:nvSpPr>
              <p:cNvPr id="224" name="Google Shape;224;p36"/>
              <p:cNvSpPr txBox="1"/>
              <p:nvPr/>
            </p:nvSpPr>
            <p:spPr>
              <a:xfrm>
                <a:off x="1502311" y="4867555"/>
                <a:ext cx="2361300" cy="4002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1500">
                    <a:solidFill>
                      <a:schemeClr val="dk2"/>
                    </a:solidFill>
                    <a:latin typeface="Work Sans"/>
                    <a:ea typeface="Work Sans"/>
                    <a:cs typeface="Work Sans"/>
                    <a:sym typeface="Work Sans"/>
                  </a:rPr>
                  <a:t>Mustafa Toker</a:t>
                </a:r>
                <a:endParaRPr sz="1500">
                  <a:solidFill>
                    <a:schemeClr val="dk2"/>
                  </a:solidFill>
                  <a:latin typeface="Work Sans"/>
                  <a:ea typeface="Work Sans"/>
                  <a:cs typeface="Work Sans"/>
                  <a:sym typeface="Work Sans"/>
                </a:endParaRPr>
              </a:p>
            </p:txBody>
          </p:sp>
        </p:grpSp>
        <p:sp>
          <p:nvSpPr>
            <p:cNvPr id="225" name="Google Shape;225;p36"/>
            <p:cNvSpPr/>
            <p:nvPr/>
          </p:nvSpPr>
          <p:spPr>
            <a:xfrm>
              <a:off x="957713" y="3164268"/>
              <a:ext cx="2229900" cy="523200"/>
            </a:xfrm>
            <a:prstGeom prst="parallelogram">
              <a:avLst>
                <a:gd name="adj" fmla="val 25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pic>
        <p:nvPicPr>
          <p:cNvPr id="226" name="Google Shape;226;p36"/>
          <p:cNvPicPr preferRelativeResize="0"/>
          <p:nvPr/>
        </p:nvPicPr>
        <p:blipFill>
          <a:blip r:embed="rId4">
            <a:alphaModFix/>
          </a:blip>
          <a:stretch>
            <a:fillRect/>
          </a:stretch>
        </p:blipFill>
        <p:spPr>
          <a:xfrm>
            <a:off x="922700" y="2050200"/>
            <a:ext cx="1982500" cy="1978700"/>
          </a:xfrm>
          <a:prstGeom prst="rect">
            <a:avLst/>
          </a:prstGeom>
          <a:noFill/>
          <a:ln>
            <a:noFill/>
          </a:ln>
        </p:spPr>
      </p:pic>
      <p:pic>
        <p:nvPicPr>
          <p:cNvPr id="227" name="Google Shape;227;p36"/>
          <p:cNvPicPr preferRelativeResize="0"/>
          <p:nvPr/>
        </p:nvPicPr>
        <p:blipFill>
          <a:blip r:embed="rId5">
            <a:alphaModFix/>
          </a:blip>
          <a:stretch>
            <a:fillRect/>
          </a:stretch>
        </p:blipFill>
        <p:spPr>
          <a:xfrm>
            <a:off x="3580787" y="2041514"/>
            <a:ext cx="1982500" cy="1978698"/>
          </a:xfrm>
          <a:prstGeom prst="rect">
            <a:avLst/>
          </a:prstGeom>
          <a:noFill/>
          <a:ln>
            <a:noFill/>
          </a:ln>
        </p:spPr>
      </p:pic>
      <p:pic>
        <p:nvPicPr>
          <p:cNvPr id="228" name="Google Shape;228;p36"/>
          <p:cNvPicPr preferRelativeResize="0"/>
          <p:nvPr/>
        </p:nvPicPr>
        <p:blipFill rotWithShape="1">
          <a:blip r:embed="rId6">
            <a:alphaModFix/>
          </a:blip>
          <a:srcRect t="99" b="89"/>
          <a:stretch/>
        </p:blipFill>
        <p:spPr>
          <a:xfrm>
            <a:off x="6244325" y="2038216"/>
            <a:ext cx="1982500" cy="1978665"/>
          </a:xfrm>
          <a:prstGeom prst="rect">
            <a:avLst/>
          </a:prstGeom>
          <a:noFill/>
          <a:ln>
            <a:noFill/>
          </a:ln>
        </p:spPr>
      </p:pic>
      <p:sp>
        <p:nvSpPr>
          <p:cNvPr id="229" name="Google Shape;229;p36"/>
          <p:cNvSpPr txBox="1">
            <a:spLocks noGrp="1"/>
          </p:cNvSpPr>
          <p:nvPr>
            <p:ph type="ftr" idx="11"/>
          </p:nvPr>
        </p:nvSpPr>
        <p:spPr>
          <a:xfrm>
            <a:off x="628650" y="4767275"/>
            <a:ext cx="3498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GM INFORMATICS JOINT STOCK COMPANY | 2021</a:t>
            </a:r>
            <a:endParaRPr sz="1100"/>
          </a:p>
        </p:txBody>
      </p:sp>
      <p:pic>
        <p:nvPicPr>
          <p:cNvPr id="230" name="Google Shape;230;p36"/>
          <p:cNvPicPr preferRelativeResize="0"/>
          <p:nvPr/>
        </p:nvPicPr>
        <p:blipFill>
          <a:blip r:embed="rId7">
            <a:alphaModFix/>
          </a:blip>
          <a:stretch>
            <a:fillRect/>
          </a:stretch>
        </p:blipFill>
        <p:spPr>
          <a:xfrm>
            <a:off x="3845548" y="2311965"/>
            <a:ext cx="1445400" cy="1445400"/>
          </a:xfrm>
          <a:prstGeom prst="ellipse">
            <a:avLst/>
          </a:prstGeom>
          <a:noFill/>
          <a:ln>
            <a:noFill/>
          </a:ln>
        </p:spPr>
      </p:pic>
      <p:pic>
        <p:nvPicPr>
          <p:cNvPr id="231" name="Google Shape;231;p36"/>
          <p:cNvPicPr preferRelativeResize="0"/>
          <p:nvPr/>
        </p:nvPicPr>
        <p:blipFill>
          <a:blip r:embed="rId8">
            <a:alphaModFix/>
          </a:blip>
          <a:stretch>
            <a:fillRect/>
          </a:stretch>
        </p:blipFill>
        <p:spPr>
          <a:xfrm>
            <a:off x="1191249" y="2316850"/>
            <a:ext cx="1445400" cy="1445400"/>
          </a:xfrm>
          <a:prstGeom prst="ellipse">
            <a:avLst/>
          </a:prstGeom>
          <a:noFill/>
          <a:ln>
            <a:noFill/>
          </a:ln>
        </p:spPr>
      </p:pic>
      <p:sp>
        <p:nvSpPr>
          <p:cNvPr id="232" name="Google Shape;232;p36"/>
          <p:cNvSpPr txBox="1"/>
          <p:nvPr/>
        </p:nvSpPr>
        <p:spPr>
          <a:xfrm>
            <a:off x="498500" y="4450875"/>
            <a:ext cx="81891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800">
                <a:latin typeface="Open Sans"/>
                <a:ea typeface="Open Sans"/>
                <a:cs typeface="Open Sans"/>
                <a:sym typeface="Open Sans"/>
              </a:rPr>
              <a:t>The company also working with many partners and outsourced companies from different countries like; Estonia, India, Pakistan, Hong Kong, China, Portugal and Brazil</a:t>
            </a:r>
            <a:endParaRPr sz="800">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7"/>
          <p:cNvPicPr preferRelativeResize="0"/>
          <p:nvPr/>
        </p:nvPicPr>
        <p:blipFill>
          <a:blip r:embed="rId3">
            <a:alphaModFix/>
          </a:blip>
          <a:stretch>
            <a:fillRect/>
          </a:stretch>
        </p:blipFill>
        <p:spPr>
          <a:xfrm>
            <a:off x="3672873" y="152400"/>
            <a:ext cx="6738797" cy="4457400"/>
          </a:xfrm>
          <a:prstGeom prst="rect">
            <a:avLst/>
          </a:prstGeom>
          <a:noFill/>
          <a:ln>
            <a:noFill/>
          </a:ln>
        </p:spPr>
      </p:pic>
      <p:sp>
        <p:nvSpPr>
          <p:cNvPr id="238" name="Google Shape;238;p37"/>
          <p:cNvSpPr txBox="1"/>
          <p:nvPr/>
        </p:nvSpPr>
        <p:spPr>
          <a:xfrm>
            <a:off x="370929" y="686328"/>
            <a:ext cx="3086100" cy="346249"/>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800">
                <a:solidFill>
                  <a:schemeClr val="dk2"/>
                </a:solidFill>
                <a:latin typeface="Work Sans"/>
                <a:ea typeface="Work Sans"/>
                <a:cs typeface="Work Sans"/>
                <a:sym typeface="Work Sans"/>
              </a:rPr>
              <a:t>TOKEN OVERVIEW</a:t>
            </a:r>
            <a:endParaRPr sz="1100"/>
          </a:p>
        </p:txBody>
      </p:sp>
      <p:sp>
        <p:nvSpPr>
          <p:cNvPr id="239" name="Google Shape;239;p37"/>
          <p:cNvSpPr txBox="1"/>
          <p:nvPr/>
        </p:nvSpPr>
        <p:spPr>
          <a:xfrm>
            <a:off x="434378" y="1087430"/>
            <a:ext cx="3086100" cy="1660800"/>
          </a:xfrm>
          <a:prstGeom prst="rect">
            <a:avLst/>
          </a:prstGeom>
          <a:noFill/>
          <a:ln>
            <a:noFill/>
          </a:ln>
        </p:spPr>
        <p:txBody>
          <a:bodyPr spcFirstLastPara="1" wrap="square" lIns="68575" tIns="34275" rIns="68575" bIns="34275" anchor="t" anchorCtr="0">
            <a:spAutoFit/>
          </a:bodyPr>
          <a:lstStyle/>
          <a:p>
            <a:pPr marL="0" marR="0" lvl="0" indent="0" algn="just" rtl="0">
              <a:lnSpc>
                <a:spcPct val="120000"/>
              </a:lnSpc>
              <a:spcBef>
                <a:spcPts val="0"/>
              </a:spcBef>
              <a:spcAft>
                <a:spcPts val="0"/>
              </a:spcAft>
              <a:buNone/>
            </a:pPr>
            <a:r>
              <a:rPr lang="en-GB" sz="1100">
                <a:solidFill>
                  <a:schemeClr val="dk2"/>
                </a:solidFill>
                <a:latin typeface="Open Sans"/>
                <a:ea typeface="Open Sans"/>
                <a:cs typeface="Open Sans"/>
                <a:sym typeface="Open Sans"/>
              </a:rPr>
              <a:t>Starting from the previous premise, where the value of the currency is based on quality stimulates the increases its value, Informatics; we have trust the use and as GM initiated a complete ecosystem where the use of our currency is necessary; and we rely on the transparency of the blockchain to build trust.</a:t>
            </a:r>
            <a:endParaRPr sz="1100"/>
          </a:p>
        </p:txBody>
      </p:sp>
      <p:sp>
        <p:nvSpPr>
          <p:cNvPr id="240" name="Google Shape;240;p37"/>
          <p:cNvSpPr/>
          <p:nvPr/>
        </p:nvSpPr>
        <p:spPr>
          <a:xfrm>
            <a:off x="370927" y="2905812"/>
            <a:ext cx="7095000" cy="1704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41" name="Google Shape;241;p37"/>
          <p:cNvSpPr txBox="1"/>
          <p:nvPr/>
        </p:nvSpPr>
        <p:spPr>
          <a:xfrm>
            <a:off x="370925" y="3875250"/>
            <a:ext cx="1583100" cy="706500"/>
          </a:xfrm>
          <a:prstGeom prst="rect">
            <a:avLst/>
          </a:prstGeom>
          <a:noFill/>
          <a:ln>
            <a:noFill/>
          </a:ln>
        </p:spPr>
        <p:txBody>
          <a:bodyPr spcFirstLastPara="1" wrap="square" lIns="68575" tIns="34275" rIns="68575" bIns="34275" anchor="t" anchorCtr="0">
            <a:spAutoFit/>
          </a:bodyPr>
          <a:lstStyle/>
          <a:p>
            <a:pPr marL="0" marR="0" lvl="0" indent="0" algn="ctr" rtl="0">
              <a:lnSpc>
                <a:spcPct val="120000"/>
              </a:lnSpc>
              <a:spcBef>
                <a:spcPts val="0"/>
              </a:spcBef>
              <a:spcAft>
                <a:spcPts val="0"/>
              </a:spcAft>
              <a:buNone/>
            </a:pPr>
            <a:r>
              <a:rPr lang="en-GB" sz="900">
                <a:solidFill>
                  <a:schemeClr val="dk2"/>
                </a:solidFill>
                <a:latin typeface="Open Sans"/>
                <a:ea typeface="Open Sans"/>
                <a:cs typeface="Open Sans"/>
                <a:sym typeface="Open Sans"/>
              </a:rPr>
              <a:t>From Pre-ICO Portal, LaunchPad, Bridge, Swap and Teleportation Platforms</a:t>
            </a:r>
            <a:endParaRPr sz="1100"/>
          </a:p>
        </p:txBody>
      </p:sp>
      <p:sp>
        <p:nvSpPr>
          <p:cNvPr id="242" name="Google Shape;242;p37"/>
          <p:cNvSpPr txBox="1"/>
          <p:nvPr/>
        </p:nvSpPr>
        <p:spPr>
          <a:xfrm>
            <a:off x="2126824" y="3958340"/>
            <a:ext cx="1769100" cy="374100"/>
          </a:xfrm>
          <a:prstGeom prst="rect">
            <a:avLst/>
          </a:prstGeom>
          <a:noFill/>
          <a:ln>
            <a:noFill/>
          </a:ln>
        </p:spPr>
        <p:txBody>
          <a:bodyPr spcFirstLastPara="1" wrap="square" lIns="68575" tIns="34275" rIns="68575" bIns="34275" anchor="t" anchorCtr="0">
            <a:spAutoFit/>
          </a:bodyPr>
          <a:lstStyle/>
          <a:p>
            <a:pPr marL="0" marR="0" lvl="0" indent="0" algn="ctr" rtl="0">
              <a:lnSpc>
                <a:spcPct val="120000"/>
              </a:lnSpc>
              <a:spcBef>
                <a:spcPts val="0"/>
              </a:spcBef>
              <a:spcAft>
                <a:spcPts val="0"/>
              </a:spcAft>
              <a:buNone/>
            </a:pPr>
            <a:r>
              <a:rPr lang="en-GB" sz="900">
                <a:solidFill>
                  <a:schemeClr val="dk2"/>
                </a:solidFill>
                <a:latin typeface="Open Sans"/>
                <a:ea typeface="Open Sans"/>
                <a:cs typeface="Open Sans"/>
                <a:sym typeface="Open Sans"/>
              </a:rPr>
              <a:t>Allocation for loyal customer base</a:t>
            </a:r>
            <a:endParaRPr sz="1100"/>
          </a:p>
        </p:txBody>
      </p:sp>
      <p:sp>
        <p:nvSpPr>
          <p:cNvPr id="243" name="Google Shape;243;p37"/>
          <p:cNvSpPr txBox="1"/>
          <p:nvPr/>
        </p:nvSpPr>
        <p:spPr>
          <a:xfrm>
            <a:off x="370925" y="3546500"/>
            <a:ext cx="1583100" cy="2694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1300">
                <a:solidFill>
                  <a:schemeClr val="dk2"/>
                </a:solidFill>
                <a:latin typeface="Work Sans"/>
                <a:ea typeface="Work Sans"/>
                <a:cs typeface="Work Sans"/>
                <a:sym typeface="Work Sans"/>
              </a:rPr>
              <a:t>Fair Public Sale</a:t>
            </a:r>
            <a:endParaRPr sz="900"/>
          </a:p>
        </p:txBody>
      </p:sp>
      <p:sp>
        <p:nvSpPr>
          <p:cNvPr id="244" name="Google Shape;244;p37"/>
          <p:cNvSpPr txBox="1"/>
          <p:nvPr/>
        </p:nvSpPr>
        <p:spPr>
          <a:xfrm>
            <a:off x="1954025" y="3546500"/>
            <a:ext cx="2041800" cy="4695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1300">
                <a:solidFill>
                  <a:schemeClr val="dk2"/>
                </a:solidFill>
                <a:latin typeface="Work Sans"/>
                <a:ea typeface="Work Sans"/>
                <a:cs typeface="Work Sans"/>
                <a:sym typeface="Work Sans"/>
              </a:rPr>
              <a:t>Customer Private Sale &amp; Token Distribution</a:t>
            </a:r>
            <a:endParaRPr sz="900"/>
          </a:p>
        </p:txBody>
      </p:sp>
      <p:sp>
        <p:nvSpPr>
          <p:cNvPr id="245" name="Google Shape;245;p37"/>
          <p:cNvSpPr txBox="1"/>
          <p:nvPr/>
        </p:nvSpPr>
        <p:spPr>
          <a:xfrm>
            <a:off x="277025" y="3046225"/>
            <a:ext cx="1770900" cy="5310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3000">
                <a:solidFill>
                  <a:schemeClr val="lt1"/>
                </a:solidFill>
                <a:latin typeface="Work Sans"/>
                <a:ea typeface="Work Sans"/>
                <a:cs typeface="Work Sans"/>
                <a:sym typeface="Work Sans"/>
              </a:rPr>
              <a:t>48M</a:t>
            </a:r>
            <a:endParaRPr sz="1100"/>
          </a:p>
        </p:txBody>
      </p:sp>
      <p:sp>
        <p:nvSpPr>
          <p:cNvPr id="246" name="Google Shape;246;p37"/>
          <p:cNvSpPr txBox="1"/>
          <p:nvPr/>
        </p:nvSpPr>
        <p:spPr>
          <a:xfrm>
            <a:off x="2452474" y="3046242"/>
            <a:ext cx="1117800" cy="5310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3000">
                <a:solidFill>
                  <a:schemeClr val="lt1"/>
                </a:solidFill>
                <a:latin typeface="Work Sans"/>
                <a:ea typeface="Work Sans"/>
                <a:cs typeface="Work Sans"/>
                <a:sym typeface="Work Sans"/>
              </a:rPr>
              <a:t>10M</a:t>
            </a:r>
            <a:endParaRPr sz="1100"/>
          </a:p>
        </p:txBody>
      </p:sp>
      <p:sp>
        <p:nvSpPr>
          <p:cNvPr id="247" name="Google Shape;247;p37"/>
          <p:cNvSpPr txBox="1"/>
          <p:nvPr/>
        </p:nvSpPr>
        <p:spPr>
          <a:xfrm>
            <a:off x="4000725" y="3958350"/>
            <a:ext cx="1552800" cy="207900"/>
          </a:xfrm>
          <a:prstGeom prst="rect">
            <a:avLst/>
          </a:prstGeom>
          <a:noFill/>
          <a:ln>
            <a:noFill/>
          </a:ln>
        </p:spPr>
        <p:txBody>
          <a:bodyPr spcFirstLastPara="1" wrap="square" lIns="68575" tIns="34275" rIns="68575" bIns="34275" anchor="t" anchorCtr="0">
            <a:spAutoFit/>
          </a:bodyPr>
          <a:lstStyle/>
          <a:p>
            <a:pPr marL="0" marR="0" lvl="0" indent="0" algn="ctr" rtl="0">
              <a:lnSpc>
                <a:spcPct val="120000"/>
              </a:lnSpc>
              <a:spcBef>
                <a:spcPts val="0"/>
              </a:spcBef>
              <a:spcAft>
                <a:spcPts val="0"/>
              </a:spcAft>
              <a:buNone/>
            </a:pPr>
            <a:r>
              <a:rPr lang="en-GB" sz="900">
                <a:solidFill>
                  <a:schemeClr val="dk2"/>
                </a:solidFill>
                <a:latin typeface="Open Sans"/>
                <a:ea typeface="Open Sans"/>
                <a:cs typeface="Open Sans"/>
                <a:sym typeface="Open Sans"/>
              </a:rPr>
              <a:t>Reserved</a:t>
            </a:r>
            <a:endParaRPr sz="1100"/>
          </a:p>
        </p:txBody>
      </p:sp>
      <p:sp>
        <p:nvSpPr>
          <p:cNvPr id="248" name="Google Shape;248;p37"/>
          <p:cNvSpPr txBox="1"/>
          <p:nvPr/>
        </p:nvSpPr>
        <p:spPr>
          <a:xfrm>
            <a:off x="3856575" y="3546500"/>
            <a:ext cx="1907400" cy="2694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1300">
                <a:solidFill>
                  <a:schemeClr val="dk2"/>
                </a:solidFill>
                <a:latin typeface="Work Sans"/>
                <a:ea typeface="Work Sans"/>
                <a:cs typeface="Work Sans"/>
                <a:sym typeface="Work Sans"/>
              </a:rPr>
              <a:t>Team &amp; Marketing</a:t>
            </a:r>
            <a:endParaRPr sz="900"/>
          </a:p>
        </p:txBody>
      </p:sp>
      <p:sp>
        <p:nvSpPr>
          <p:cNvPr id="249" name="Google Shape;249;p37"/>
          <p:cNvSpPr txBox="1"/>
          <p:nvPr/>
        </p:nvSpPr>
        <p:spPr>
          <a:xfrm>
            <a:off x="4218216" y="3046217"/>
            <a:ext cx="1117800" cy="5310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3000">
                <a:solidFill>
                  <a:schemeClr val="lt1"/>
                </a:solidFill>
                <a:latin typeface="Work Sans"/>
                <a:ea typeface="Work Sans"/>
                <a:cs typeface="Work Sans"/>
                <a:sym typeface="Work Sans"/>
              </a:rPr>
              <a:t>14M</a:t>
            </a:r>
            <a:endParaRPr sz="1100"/>
          </a:p>
        </p:txBody>
      </p:sp>
      <p:sp>
        <p:nvSpPr>
          <p:cNvPr id="250" name="Google Shape;250;p37"/>
          <p:cNvSpPr txBox="1">
            <a:spLocks noGrp="1"/>
          </p:cNvSpPr>
          <p:nvPr>
            <p:ph type="ftr" idx="11"/>
          </p:nvPr>
        </p:nvSpPr>
        <p:spPr>
          <a:xfrm>
            <a:off x="628650" y="4767275"/>
            <a:ext cx="3498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GM INFORMATICS JOINT STOCK COMPANY | 2021</a:t>
            </a:r>
            <a:endParaRPr sz="1100"/>
          </a:p>
        </p:txBody>
      </p:sp>
      <p:sp>
        <p:nvSpPr>
          <p:cNvPr id="251" name="Google Shape;251;p37"/>
          <p:cNvSpPr txBox="1"/>
          <p:nvPr/>
        </p:nvSpPr>
        <p:spPr>
          <a:xfrm>
            <a:off x="5983966" y="3046217"/>
            <a:ext cx="1117800" cy="5310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3000">
                <a:solidFill>
                  <a:schemeClr val="lt1"/>
                </a:solidFill>
                <a:latin typeface="Work Sans"/>
                <a:ea typeface="Work Sans"/>
                <a:cs typeface="Work Sans"/>
                <a:sym typeface="Work Sans"/>
              </a:rPr>
              <a:t>8M</a:t>
            </a:r>
            <a:endParaRPr sz="1100"/>
          </a:p>
        </p:txBody>
      </p:sp>
      <p:sp>
        <p:nvSpPr>
          <p:cNvPr id="252" name="Google Shape;252;p37"/>
          <p:cNvSpPr txBox="1"/>
          <p:nvPr/>
        </p:nvSpPr>
        <p:spPr>
          <a:xfrm>
            <a:off x="5558525" y="3546500"/>
            <a:ext cx="1907400" cy="269400"/>
          </a:xfrm>
          <a:prstGeom prst="rect">
            <a:avLst/>
          </a:prstGeom>
          <a:noFill/>
          <a:ln>
            <a:noFill/>
          </a:ln>
        </p:spPr>
        <p:txBody>
          <a:bodyPr spcFirstLastPara="1" wrap="square" lIns="68575" tIns="34275" rIns="68575" bIns="34275" anchor="b" anchorCtr="0">
            <a:spAutoFit/>
          </a:bodyPr>
          <a:lstStyle/>
          <a:p>
            <a:pPr marL="0" marR="0" lvl="0" indent="0" algn="ctr" rtl="0">
              <a:spcBef>
                <a:spcPts val="0"/>
              </a:spcBef>
              <a:spcAft>
                <a:spcPts val="0"/>
              </a:spcAft>
              <a:buNone/>
            </a:pPr>
            <a:r>
              <a:rPr lang="en-GB" sz="1300">
                <a:solidFill>
                  <a:schemeClr val="dk2"/>
                </a:solidFill>
                <a:latin typeface="Work Sans"/>
                <a:ea typeface="Work Sans"/>
                <a:cs typeface="Work Sans"/>
                <a:sym typeface="Work Sans"/>
              </a:rPr>
              <a:t>Retained by GM</a:t>
            </a:r>
            <a:endParaRPr sz="900"/>
          </a:p>
        </p:txBody>
      </p:sp>
      <p:sp>
        <p:nvSpPr>
          <p:cNvPr id="253" name="Google Shape;253;p37"/>
          <p:cNvSpPr txBox="1"/>
          <p:nvPr/>
        </p:nvSpPr>
        <p:spPr>
          <a:xfrm>
            <a:off x="5735825" y="3958350"/>
            <a:ext cx="1552800" cy="207900"/>
          </a:xfrm>
          <a:prstGeom prst="rect">
            <a:avLst/>
          </a:prstGeom>
          <a:noFill/>
          <a:ln>
            <a:noFill/>
          </a:ln>
        </p:spPr>
        <p:txBody>
          <a:bodyPr spcFirstLastPara="1" wrap="square" lIns="68575" tIns="34275" rIns="68575" bIns="34275" anchor="t" anchorCtr="0">
            <a:spAutoFit/>
          </a:bodyPr>
          <a:lstStyle/>
          <a:p>
            <a:pPr marL="0" marR="0" lvl="0" indent="0" algn="ctr" rtl="0">
              <a:lnSpc>
                <a:spcPct val="120000"/>
              </a:lnSpc>
              <a:spcBef>
                <a:spcPts val="0"/>
              </a:spcBef>
              <a:spcAft>
                <a:spcPts val="0"/>
              </a:spcAft>
              <a:buNone/>
            </a:pPr>
            <a:r>
              <a:rPr lang="en-GB" sz="900">
                <a:solidFill>
                  <a:schemeClr val="dk2"/>
                </a:solidFill>
                <a:latin typeface="Open Sans"/>
                <a:ea typeface="Open Sans"/>
                <a:cs typeface="Open Sans"/>
                <a:sym typeface="Open Sans"/>
              </a:rPr>
              <a:t>Reserved</a:t>
            </a:r>
            <a:endParaRPr sz="1100"/>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38"/>
          <p:cNvPicPr preferRelativeResize="0"/>
          <p:nvPr/>
        </p:nvPicPr>
        <p:blipFill rotWithShape="1">
          <a:blip r:embed="rId3">
            <a:alphaModFix/>
          </a:blip>
          <a:srcRect/>
          <a:stretch/>
        </p:blipFill>
        <p:spPr>
          <a:xfrm>
            <a:off x="483178" y="729344"/>
            <a:ext cx="2928428" cy="3580492"/>
          </a:xfrm>
          <a:prstGeom prst="rect">
            <a:avLst/>
          </a:prstGeom>
          <a:noFill/>
          <a:ln>
            <a:noFill/>
          </a:ln>
        </p:spPr>
      </p:pic>
      <p:sp>
        <p:nvSpPr>
          <p:cNvPr id="259" name="Google Shape;259;p38"/>
          <p:cNvSpPr txBox="1">
            <a:spLocks noGrp="1"/>
          </p:cNvSpPr>
          <p:nvPr>
            <p:ph type="ftr" idx="11"/>
          </p:nvPr>
        </p:nvSpPr>
        <p:spPr>
          <a:xfrm>
            <a:off x="628650" y="4767275"/>
            <a:ext cx="3498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GM INFORMATICS JOINT STOCK COMPANY | 2021</a:t>
            </a:r>
            <a:endParaRPr sz="1100"/>
          </a:p>
        </p:txBody>
      </p:sp>
      <p:sp>
        <p:nvSpPr>
          <p:cNvPr id="260" name="Google Shape;260;p38"/>
          <p:cNvSpPr txBox="1"/>
          <p:nvPr/>
        </p:nvSpPr>
        <p:spPr>
          <a:xfrm>
            <a:off x="3871351" y="360053"/>
            <a:ext cx="3649750" cy="346249"/>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800">
                <a:solidFill>
                  <a:schemeClr val="dk2"/>
                </a:solidFill>
                <a:latin typeface="Work Sans"/>
                <a:ea typeface="Work Sans"/>
                <a:cs typeface="Work Sans"/>
                <a:sym typeface="Work Sans"/>
              </a:rPr>
              <a:t>TARGET MARKET</a:t>
            </a:r>
            <a:endParaRPr sz="1100"/>
          </a:p>
        </p:txBody>
      </p:sp>
      <p:sp>
        <p:nvSpPr>
          <p:cNvPr id="261" name="Google Shape;261;p38"/>
          <p:cNvSpPr txBox="1"/>
          <p:nvPr/>
        </p:nvSpPr>
        <p:spPr>
          <a:xfrm>
            <a:off x="3871351" y="794954"/>
            <a:ext cx="4179000" cy="645000"/>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en-GB" sz="1100">
                <a:solidFill>
                  <a:schemeClr val="dk2"/>
                </a:solidFill>
                <a:latin typeface="Open Sans"/>
                <a:ea typeface="Open Sans"/>
                <a:cs typeface="Open Sans"/>
                <a:sym typeface="Open Sans"/>
              </a:rPr>
              <a:t>As the whole idea is about decentralization of businesses through unbeatable Blockchain technology, the borders aren’t the limitations any more.</a:t>
            </a:r>
            <a:endParaRPr sz="1100"/>
          </a:p>
        </p:txBody>
      </p:sp>
      <p:sp>
        <p:nvSpPr>
          <p:cNvPr id="262" name="Google Shape;262;p38"/>
          <p:cNvSpPr/>
          <p:nvPr/>
        </p:nvSpPr>
        <p:spPr>
          <a:xfrm>
            <a:off x="3904412" y="1666351"/>
            <a:ext cx="786783" cy="786783"/>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63" name="Google Shape;263;p38"/>
          <p:cNvSpPr txBox="1"/>
          <p:nvPr/>
        </p:nvSpPr>
        <p:spPr>
          <a:xfrm>
            <a:off x="4962200" y="1966316"/>
            <a:ext cx="2341200" cy="441600"/>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en-GB" sz="1100">
                <a:solidFill>
                  <a:schemeClr val="dk2"/>
                </a:solidFill>
                <a:latin typeface="Open Sans"/>
                <a:ea typeface="Open Sans"/>
                <a:cs typeface="Open Sans"/>
                <a:sym typeface="Open Sans"/>
              </a:rPr>
              <a:t>IT, Creative, Consulting, Real estate, etc</a:t>
            </a:r>
            <a:endParaRPr sz="1100"/>
          </a:p>
        </p:txBody>
      </p:sp>
      <p:sp>
        <p:nvSpPr>
          <p:cNvPr id="264" name="Google Shape;264;p38"/>
          <p:cNvSpPr txBox="1"/>
          <p:nvPr/>
        </p:nvSpPr>
        <p:spPr>
          <a:xfrm>
            <a:off x="4962200" y="1666351"/>
            <a:ext cx="1771049" cy="300082"/>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500">
                <a:solidFill>
                  <a:schemeClr val="dk2"/>
                </a:solidFill>
                <a:latin typeface="Work Sans"/>
                <a:ea typeface="Work Sans"/>
                <a:cs typeface="Work Sans"/>
                <a:sym typeface="Work Sans"/>
              </a:rPr>
              <a:t>By Sector</a:t>
            </a:r>
            <a:endParaRPr sz="1100"/>
          </a:p>
        </p:txBody>
      </p:sp>
      <p:sp>
        <p:nvSpPr>
          <p:cNvPr id="265" name="Google Shape;265;p38"/>
          <p:cNvSpPr/>
          <p:nvPr/>
        </p:nvSpPr>
        <p:spPr>
          <a:xfrm>
            <a:off x="3904412" y="2788915"/>
            <a:ext cx="786783" cy="786783"/>
          </a:xfrm>
          <a:prstGeom prst="ellips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66" name="Google Shape;266;p38"/>
          <p:cNvSpPr txBox="1"/>
          <p:nvPr/>
        </p:nvSpPr>
        <p:spPr>
          <a:xfrm>
            <a:off x="4962200" y="3061063"/>
            <a:ext cx="2341200" cy="441600"/>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en-GB" sz="1100">
                <a:solidFill>
                  <a:schemeClr val="dk2"/>
                </a:solidFill>
                <a:latin typeface="Open Sans"/>
                <a:ea typeface="Open Sans"/>
                <a:cs typeface="Open Sans"/>
                <a:sym typeface="Open Sans"/>
              </a:rPr>
              <a:t>Initially Targeting European and Asian Markets</a:t>
            </a:r>
            <a:endParaRPr sz="1100"/>
          </a:p>
        </p:txBody>
      </p:sp>
      <p:sp>
        <p:nvSpPr>
          <p:cNvPr id="267" name="Google Shape;267;p38"/>
          <p:cNvSpPr txBox="1"/>
          <p:nvPr/>
        </p:nvSpPr>
        <p:spPr>
          <a:xfrm>
            <a:off x="4962200" y="2761098"/>
            <a:ext cx="1771049" cy="300082"/>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500">
                <a:solidFill>
                  <a:schemeClr val="dk2"/>
                </a:solidFill>
                <a:latin typeface="Work Sans"/>
                <a:ea typeface="Work Sans"/>
                <a:cs typeface="Work Sans"/>
                <a:sym typeface="Work Sans"/>
              </a:rPr>
              <a:t>By Location</a:t>
            </a:r>
            <a:endParaRPr sz="1100"/>
          </a:p>
        </p:txBody>
      </p:sp>
      <p:sp>
        <p:nvSpPr>
          <p:cNvPr id="268" name="Google Shape;268;p38"/>
          <p:cNvSpPr/>
          <p:nvPr/>
        </p:nvSpPr>
        <p:spPr>
          <a:xfrm>
            <a:off x="3904412" y="3911479"/>
            <a:ext cx="786783" cy="786783"/>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69" name="Google Shape;269;p38"/>
          <p:cNvSpPr txBox="1"/>
          <p:nvPr/>
        </p:nvSpPr>
        <p:spPr>
          <a:xfrm>
            <a:off x="4906750" y="4211450"/>
            <a:ext cx="2515200" cy="441600"/>
          </a:xfrm>
          <a:prstGeom prst="rect">
            <a:avLst/>
          </a:prstGeom>
          <a:noFill/>
          <a:ln>
            <a:noFill/>
          </a:ln>
        </p:spPr>
        <p:txBody>
          <a:bodyPr spcFirstLastPara="1" wrap="square" lIns="68575" tIns="34275" rIns="68575" bIns="34275" anchor="t" anchorCtr="0">
            <a:spAutoFit/>
          </a:bodyPr>
          <a:lstStyle/>
          <a:p>
            <a:pPr marL="0" marR="0" lvl="0" indent="0" algn="l" rtl="0">
              <a:lnSpc>
                <a:spcPct val="120000"/>
              </a:lnSpc>
              <a:spcBef>
                <a:spcPts val="0"/>
              </a:spcBef>
              <a:spcAft>
                <a:spcPts val="0"/>
              </a:spcAft>
              <a:buNone/>
            </a:pPr>
            <a:r>
              <a:rPr lang="en-GB" sz="1100">
                <a:solidFill>
                  <a:schemeClr val="dk2"/>
                </a:solidFill>
                <a:latin typeface="Open Sans"/>
                <a:ea typeface="Open Sans"/>
                <a:cs typeface="Open Sans"/>
                <a:sym typeface="Open Sans"/>
              </a:rPr>
              <a:t>From Small to Mid-sized enterprises are the primary targets</a:t>
            </a:r>
            <a:endParaRPr sz="1100"/>
          </a:p>
        </p:txBody>
      </p:sp>
      <p:sp>
        <p:nvSpPr>
          <p:cNvPr id="270" name="Google Shape;270;p38"/>
          <p:cNvSpPr txBox="1"/>
          <p:nvPr/>
        </p:nvSpPr>
        <p:spPr>
          <a:xfrm>
            <a:off x="4906745" y="3911479"/>
            <a:ext cx="1771049" cy="300082"/>
          </a:xfrm>
          <a:prstGeom prst="rect">
            <a:avLst/>
          </a:prstGeom>
          <a:noFill/>
          <a:ln>
            <a:noFill/>
          </a:ln>
        </p:spPr>
        <p:txBody>
          <a:bodyPr spcFirstLastPara="1" wrap="square" lIns="68575" tIns="34275" rIns="68575" bIns="34275" anchor="b" anchorCtr="0">
            <a:spAutoFit/>
          </a:bodyPr>
          <a:lstStyle/>
          <a:p>
            <a:pPr marL="0" marR="0" lvl="0" indent="0" algn="l" rtl="0">
              <a:spcBef>
                <a:spcPts val="0"/>
              </a:spcBef>
              <a:spcAft>
                <a:spcPts val="0"/>
              </a:spcAft>
              <a:buNone/>
            </a:pPr>
            <a:r>
              <a:rPr lang="en-GB" sz="1500">
                <a:solidFill>
                  <a:schemeClr val="dk2"/>
                </a:solidFill>
                <a:latin typeface="Work Sans"/>
                <a:ea typeface="Work Sans"/>
                <a:cs typeface="Work Sans"/>
                <a:sym typeface="Work Sans"/>
              </a:rPr>
              <a:t>By Size</a:t>
            </a:r>
            <a:endParaRPr sz="1500">
              <a:solidFill>
                <a:schemeClr val="dk2"/>
              </a:solidFill>
              <a:latin typeface="Work Sans"/>
              <a:ea typeface="Work Sans"/>
              <a:cs typeface="Work Sans"/>
              <a:sym typeface="Work Sans"/>
            </a:endParaRPr>
          </a:p>
        </p:txBody>
      </p:sp>
      <p:grpSp>
        <p:nvGrpSpPr>
          <p:cNvPr id="271" name="Google Shape;271;p38"/>
          <p:cNvGrpSpPr/>
          <p:nvPr/>
        </p:nvGrpSpPr>
        <p:grpSpPr>
          <a:xfrm>
            <a:off x="4126819" y="2995839"/>
            <a:ext cx="341969" cy="372935"/>
            <a:chOff x="9914353" y="3116663"/>
            <a:chExt cx="455958" cy="497247"/>
          </a:xfrm>
        </p:grpSpPr>
        <p:sp>
          <p:nvSpPr>
            <p:cNvPr id="272" name="Google Shape;272;p38"/>
            <p:cNvSpPr/>
            <p:nvPr/>
          </p:nvSpPr>
          <p:spPr>
            <a:xfrm>
              <a:off x="9979941" y="3203785"/>
              <a:ext cx="323991" cy="323991"/>
            </a:xfrm>
            <a:custGeom>
              <a:avLst/>
              <a:gdLst/>
              <a:ahLst/>
              <a:cxnLst/>
              <a:rect l="l" t="t" r="r" b="b"/>
              <a:pathLst>
                <a:path w="323991" h="323991" extrusionOk="0">
                  <a:moveTo>
                    <a:pt x="0" y="161996"/>
                  </a:moveTo>
                  <a:cubicBezTo>
                    <a:pt x="0" y="251291"/>
                    <a:pt x="72700" y="323991"/>
                    <a:pt x="161996" y="323991"/>
                  </a:cubicBezTo>
                  <a:cubicBezTo>
                    <a:pt x="251291" y="323991"/>
                    <a:pt x="323991" y="251291"/>
                    <a:pt x="323991" y="161996"/>
                  </a:cubicBezTo>
                  <a:cubicBezTo>
                    <a:pt x="323991" y="72701"/>
                    <a:pt x="251291" y="0"/>
                    <a:pt x="161996" y="0"/>
                  </a:cubicBezTo>
                  <a:cubicBezTo>
                    <a:pt x="72700" y="0"/>
                    <a:pt x="0" y="72701"/>
                    <a:pt x="0" y="161996"/>
                  </a:cubicBezTo>
                  <a:close/>
                  <a:moveTo>
                    <a:pt x="189653" y="27658"/>
                  </a:moveTo>
                  <a:cubicBezTo>
                    <a:pt x="189653" y="27658"/>
                    <a:pt x="209409" y="46623"/>
                    <a:pt x="223633" y="79812"/>
                  </a:cubicBezTo>
                  <a:cubicBezTo>
                    <a:pt x="208619" y="75861"/>
                    <a:pt x="192024" y="73491"/>
                    <a:pt x="173059" y="72701"/>
                  </a:cubicBezTo>
                  <a:lnTo>
                    <a:pt x="173059" y="24497"/>
                  </a:lnTo>
                  <a:cubicBezTo>
                    <a:pt x="177800" y="25287"/>
                    <a:pt x="183331" y="25287"/>
                    <a:pt x="188073" y="26868"/>
                  </a:cubicBezTo>
                  <a:cubicBezTo>
                    <a:pt x="189653" y="26868"/>
                    <a:pt x="189653" y="26868"/>
                    <a:pt x="189653" y="27658"/>
                  </a:cubicBezTo>
                  <a:close/>
                  <a:moveTo>
                    <a:pt x="298704" y="147772"/>
                  </a:moveTo>
                  <a:cubicBezTo>
                    <a:pt x="299494" y="148562"/>
                    <a:pt x="299494" y="148562"/>
                    <a:pt x="298704" y="147772"/>
                  </a:cubicBezTo>
                  <a:cubicBezTo>
                    <a:pt x="299494" y="152513"/>
                    <a:pt x="300284" y="157254"/>
                    <a:pt x="300284" y="161205"/>
                  </a:cubicBezTo>
                  <a:cubicBezTo>
                    <a:pt x="300284" y="165947"/>
                    <a:pt x="300284" y="169898"/>
                    <a:pt x="299494" y="174639"/>
                  </a:cubicBezTo>
                  <a:cubicBezTo>
                    <a:pt x="299494" y="174639"/>
                    <a:pt x="299494" y="174639"/>
                    <a:pt x="299494" y="174639"/>
                  </a:cubicBezTo>
                  <a:cubicBezTo>
                    <a:pt x="299494" y="174639"/>
                    <a:pt x="286060" y="188863"/>
                    <a:pt x="262353" y="201507"/>
                  </a:cubicBezTo>
                  <a:cubicBezTo>
                    <a:pt x="264724" y="188863"/>
                    <a:pt x="265514" y="175429"/>
                    <a:pt x="265514" y="161205"/>
                  </a:cubicBezTo>
                  <a:cubicBezTo>
                    <a:pt x="265514" y="146191"/>
                    <a:pt x="263934" y="131967"/>
                    <a:pt x="261563" y="119324"/>
                  </a:cubicBezTo>
                  <a:cubicBezTo>
                    <a:pt x="286060" y="132757"/>
                    <a:pt x="297913" y="146981"/>
                    <a:pt x="298704" y="147772"/>
                  </a:cubicBezTo>
                  <a:close/>
                  <a:moveTo>
                    <a:pt x="241808" y="161996"/>
                  </a:moveTo>
                  <a:cubicBezTo>
                    <a:pt x="241808" y="181751"/>
                    <a:pt x="239438" y="199136"/>
                    <a:pt x="235487" y="214941"/>
                  </a:cubicBezTo>
                  <a:cubicBezTo>
                    <a:pt x="218101" y="221262"/>
                    <a:pt x="197556" y="226794"/>
                    <a:pt x="173849" y="227584"/>
                  </a:cubicBezTo>
                  <a:lnTo>
                    <a:pt x="173849" y="96407"/>
                  </a:lnTo>
                  <a:cubicBezTo>
                    <a:pt x="197556" y="97197"/>
                    <a:pt x="217311" y="101939"/>
                    <a:pt x="233906" y="107470"/>
                  </a:cubicBezTo>
                  <a:cubicBezTo>
                    <a:pt x="238647" y="123275"/>
                    <a:pt x="241808" y="141450"/>
                    <a:pt x="241808" y="161996"/>
                  </a:cubicBezTo>
                  <a:close/>
                  <a:moveTo>
                    <a:pt x="190443" y="295543"/>
                  </a:moveTo>
                  <a:cubicBezTo>
                    <a:pt x="189653" y="296333"/>
                    <a:pt x="188863" y="296333"/>
                    <a:pt x="188863" y="297124"/>
                  </a:cubicBezTo>
                  <a:cubicBezTo>
                    <a:pt x="184122" y="297914"/>
                    <a:pt x="179380" y="298704"/>
                    <a:pt x="173849" y="299494"/>
                  </a:cubicBezTo>
                  <a:lnTo>
                    <a:pt x="173849" y="251291"/>
                  </a:lnTo>
                  <a:cubicBezTo>
                    <a:pt x="192814" y="250501"/>
                    <a:pt x="210199" y="247339"/>
                    <a:pt x="226003" y="242598"/>
                  </a:cubicBezTo>
                  <a:cubicBezTo>
                    <a:pt x="211780" y="277368"/>
                    <a:pt x="192024" y="293963"/>
                    <a:pt x="190443" y="295543"/>
                  </a:cubicBezTo>
                  <a:close/>
                  <a:moveTo>
                    <a:pt x="134338" y="295543"/>
                  </a:moveTo>
                  <a:cubicBezTo>
                    <a:pt x="134338" y="295543"/>
                    <a:pt x="114582" y="276578"/>
                    <a:pt x="100358" y="243388"/>
                  </a:cubicBezTo>
                  <a:cubicBezTo>
                    <a:pt x="115372" y="247339"/>
                    <a:pt x="131967" y="249710"/>
                    <a:pt x="150932" y="250501"/>
                  </a:cubicBezTo>
                  <a:lnTo>
                    <a:pt x="150932" y="298704"/>
                  </a:lnTo>
                  <a:cubicBezTo>
                    <a:pt x="146191" y="297914"/>
                    <a:pt x="140660" y="297914"/>
                    <a:pt x="135918" y="296333"/>
                  </a:cubicBezTo>
                  <a:cubicBezTo>
                    <a:pt x="135128" y="297124"/>
                    <a:pt x="134338" y="296333"/>
                    <a:pt x="134338" y="295543"/>
                  </a:cubicBezTo>
                  <a:close/>
                  <a:moveTo>
                    <a:pt x="25287" y="175429"/>
                  </a:moveTo>
                  <a:cubicBezTo>
                    <a:pt x="25287" y="175429"/>
                    <a:pt x="24497" y="174639"/>
                    <a:pt x="25287" y="175429"/>
                  </a:cubicBezTo>
                  <a:cubicBezTo>
                    <a:pt x="24497" y="170688"/>
                    <a:pt x="23707" y="165947"/>
                    <a:pt x="23707" y="161996"/>
                  </a:cubicBezTo>
                  <a:cubicBezTo>
                    <a:pt x="23707" y="157254"/>
                    <a:pt x="23707" y="153303"/>
                    <a:pt x="24497" y="148562"/>
                  </a:cubicBezTo>
                  <a:cubicBezTo>
                    <a:pt x="24497" y="148562"/>
                    <a:pt x="24497" y="148562"/>
                    <a:pt x="24497" y="148562"/>
                  </a:cubicBezTo>
                  <a:cubicBezTo>
                    <a:pt x="24497" y="148562"/>
                    <a:pt x="37931" y="134338"/>
                    <a:pt x="61638" y="121694"/>
                  </a:cubicBezTo>
                  <a:cubicBezTo>
                    <a:pt x="59267" y="134338"/>
                    <a:pt x="58477" y="147772"/>
                    <a:pt x="58477" y="161996"/>
                  </a:cubicBezTo>
                  <a:cubicBezTo>
                    <a:pt x="58477" y="177010"/>
                    <a:pt x="60057" y="191234"/>
                    <a:pt x="62428" y="203877"/>
                  </a:cubicBezTo>
                  <a:cubicBezTo>
                    <a:pt x="38721" y="190444"/>
                    <a:pt x="26078" y="176219"/>
                    <a:pt x="25287" y="175429"/>
                  </a:cubicBezTo>
                  <a:close/>
                  <a:moveTo>
                    <a:pt x="82183" y="161996"/>
                  </a:moveTo>
                  <a:cubicBezTo>
                    <a:pt x="82183" y="142240"/>
                    <a:pt x="84553" y="124855"/>
                    <a:pt x="88505" y="109051"/>
                  </a:cubicBezTo>
                  <a:cubicBezTo>
                    <a:pt x="105890" y="102729"/>
                    <a:pt x="126436" y="97197"/>
                    <a:pt x="150142" y="96407"/>
                  </a:cubicBezTo>
                  <a:lnTo>
                    <a:pt x="150142" y="227584"/>
                  </a:lnTo>
                  <a:cubicBezTo>
                    <a:pt x="126436" y="226794"/>
                    <a:pt x="106680" y="222052"/>
                    <a:pt x="90086" y="216521"/>
                  </a:cubicBezTo>
                  <a:cubicBezTo>
                    <a:pt x="85344" y="199926"/>
                    <a:pt x="82183" y="181751"/>
                    <a:pt x="82183" y="161996"/>
                  </a:cubicBezTo>
                  <a:close/>
                  <a:moveTo>
                    <a:pt x="133548" y="27658"/>
                  </a:moveTo>
                  <a:cubicBezTo>
                    <a:pt x="134338" y="26868"/>
                    <a:pt x="135128" y="26868"/>
                    <a:pt x="135128" y="26077"/>
                  </a:cubicBezTo>
                  <a:cubicBezTo>
                    <a:pt x="139869" y="25287"/>
                    <a:pt x="144611" y="24497"/>
                    <a:pt x="150142" y="23707"/>
                  </a:cubicBezTo>
                  <a:lnTo>
                    <a:pt x="150142" y="71910"/>
                  </a:lnTo>
                  <a:cubicBezTo>
                    <a:pt x="131177" y="72701"/>
                    <a:pt x="113792" y="75861"/>
                    <a:pt x="97988" y="80603"/>
                  </a:cubicBezTo>
                  <a:cubicBezTo>
                    <a:pt x="113002" y="45833"/>
                    <a:pt x="132758" y="29238"/>
                    <a:pt x="133548" y="27658"/>
                  </a:cubicBezTo>
                  <a:close/>
                  <a:moveTo>
                    <a:pt x="90876" y="43462"/>
                  </a:moveTo>
                  <a:cubicBezTo>
                    <a:pt x="82973" y="56106"/>
                    <a:pt x="75071" y="71910"/>
                    <a:pt x="69540" y="90876"/>
                  </a:cubicBezTo>
                  <a:cubicBezTo>
                    <a:pt x="55316" y="97197"/>
                    <a:pt x="43462" y="104309"/>
                    <a:pt x="33980" y="110631"/>
                  </a:cubicBezTo>
                  <a:cubicBezTo>
                    <a:pt x="45042" y="82973"/>
                    <a:pt x="65589" y="59267"/>
                    <a:pt x="90876" y="43462"/>
                  </a:cubicBezTo>
                  <a:close/>
                  <a:moveTo>
                    <a:pt x="34770" y="214150"/>
                  </a:moveTo>
                  <a:cubicBezTo>
                    <a:pt x="44252" y="220472"/>
                    <a:pt x="56106" y="227584"/>
                    <a:pt x="71120" y="233906"/>
                  </a:cubicBezTo>
                  <a:cubicBezTo>
                    <a:pt x="77442" y="252871"/>
                    <a:pt x="85344" y="268676"/>
                    <a:pt x="93247" y="281319"/>
                  </a:cubicBezTo>
                  <a:cubicBezTo>
                    <a:pt x="66379" y="265515"/>
                    <a:pt x="45833" y="242598"/>
                    <a:pt x="34770" y="214150"/>
                  </a:cubicBezTo>
                  <a:close/>
                  <a:moveTo>
                    <a:pt x="233116" y="279739"/>
                  </a:moveTo>
                  <a:cubicBezTo>
                    <a:pt x="241018" y="267095"/>
                    <a:pt x="248920" y="251291"/>
                    <a:pt x="254451" y="232325"/>
                  </a:cubicBezTo>
                  <a:cubicBezTo>
                    <a:pt x="268676" y="226004"/>
                    <a:pt x="280529" y="218892"/>
                    <a:pt x="290011" y="212570"/>
                  </a:cubicBezTo>
                  <a:cubicBezTo>
                    <a:pt x="278949" y="241018"/>
                    <a:pt x="259193" y="263934"/>
                    <a:pt x="233116" y="279739"/>
                  </a:cubicBezTo>
                  <a:close/>
                  <a:moveTo>
                    <a:pt x="290011" y="109051"/>
                  </a:moveTo>
                  <a:cubicBezTo>
                    <a:pt x="280529" y="102729"/>
                    <a:pt x="268676" y="95617"/>
                    <a:pt x="253661" y="89295"/>
                  </a:cubicBezTo>
                  <a:cubicBezTo>
                    <a:pt x="247340" y="70330"/>
                    <a:pt x="239438" y="54525"/>
                    <a:pt x="231535" y="41882"/>
                  </a:cubicBezTo>
                  <a:cubicBezTo>
                    <a:pt x="257612" y="57686"/>
                    <a:pt x="278158" y="81393"/>
                    <a:pt x="290011" y="109051"/>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Open Sans"/>
                <a:ea typeface="Open Sans"/>
                <a:cs typeface="Open Sans"/>
                <a:sym typeface="Open Sans"/>
              </a:endParaRPr>
            </a:p>
          </p:txBody>
        </p:sp>
        <p:sp>
          <p:nvSpPr>
            <p:cNvPr id="273" name="Google Shape;273;p38"/>
            <p:cNvSpPr/>
            <p:nvPr/>
          </p:nvSpPr>
          <p:spPr>
            <a:xfrm>
              <a:off x="9914353" y="3116663"/>
              <a:ext cx="272626" cy="468009"/>
            </a:xfrm>
            <a:custGeom>
              <a:avLst/>
              <a:gdLst/>
              <a:ahLst/>
              <a:cxnLst/>
              <a:rect l="l" t="t" r="r" b="b"/>
              <a:pathLst>
                <a:path w="272626" h="468009" extrusionOk="0">
                  <a:moveTo>
                    <a:pt x="166738" y="445093"/>
                  </a:moveTo>
                  <a:cubicBezTo>
                    <a:pt x="82183" y="419806"/>
                    <a:pt x="22917" y="340783"/>
                    <a:pt x="22917" y="252278"/>
                  </a:cubicBezTo>
                  <a:cubicBezTo>
                    <a:pt x="22917" y="150340"/>
                    <a:pt x="101149" y="63415"/>
                    <a:pt x="201507" y="52352"/>
                  </a:cubicBezTo>
                  <a:lnTo>
                    <a:pt x="201507" y="65786"/>
                  </a:lnTo>
                  <a:cubicBezTo>
                    <a:pt x="201507" y="69737"/>
                    <a:pt x="203878" y="73688"/>
                    <a:pt x="207829" y="76059"/>
                  </a:cubicBezTo>
                  <a:cubicBezTo>
                    <a:pt x="209409" y="76849"/>
                    <a:pt x="211780" y="77639"/>
                    <a:pt x="214151" y="77639"/>
                  </a:cubicBezTo>
                  <a:cubicBezTo>
                    <a:pt x="216521" y="77639"/>
                    <a:pt x="218102" y="76849"/>
                    <a:pt x="220472" y="76059"/>
                  </a:cubicBezTo>
                  <a:lnTo>
                    <a:pt x="266305" y="49191"/>
                  </a:lnTo>
                  <a:cubicBezTo>
                    <a:pt x="270257" y="46821"/>
                    <a:pt x="272627" y="42870"/>
                    <a:pt x="272627" y="38918"/>
                  </a:cubicBezTo>
                  <a:cubicBezTo>
                    <a:pt x="272627" y="34967"/>
                    <a:pt x="270257" y="31016"/>
                    <a:pt x="266305" y="28646"/>
                  </a:cubicBezTo>
                  <a:lnTo>
                    <a:pt x="220472" y="1778"/>
                  </a:lnTo>
                  <a:cubicBezTo>
                    <a:pt x="216521" y="-593"/>
                    <a:pt x="212570" y="-593"/>
                    <a:pt x="208619" y="1778"/>
                  </a:cubicBezTo>
                  <a:cubicBezTo>
                    <a:pt x="204668" y="4149"/>
                    <a:pt x="202298" y="8100"/>
                    <a:pt x="202298" y="12051"/>
                  </a:cubicBezTo>
                  <a:lnTo>
                    <a:pt x="202298" y="27855"/>
                  </a:lnTo>
                  <a:cubicBezTo>
                    <a:pt x="88505" y="38918"/>
                    <a:pt x="0" y="136116"/>
                    <a:pt x="0" y="251488"/>
                  </a:cubicBezTo>
                  <a:cubicBezTo>
                    <a:pt x="0" y="350266"/>
                    <a:pt x="65589" y="438771"/>
                    <a:pt x="160415" y="467219"/>
                  </a:cubicBezTo>
                  <a:cubicBezTo>
                    <a:pt x="161206" y="467219"/>
                    <a:pt x="162787" y="468009"/>
                    <a:pt x="163577" y="468009"/>
                  </a:cubicBezTo>
                  <a:cubicBezTo>
                    <a:pt x="168318" y="468009"/>
                    <a:pt x="173059" y="464848"/>
                    <a:pt x="174640" y="459317"/>
                  </a:cubicBezTo>
                  <a:cubicBezTo>
                    <a:pt x="176220" y="452995"/>
                    <a:pt x="173059" y="446673"/>
                    <a:pt x="166738" y="445093"/>
                  </a:cubicBezTo>
                  <a:close/>
                  <a:moveTo>
                    <a:pt x="225213" y="33387"/>
                  </a:moveTo>
                  <a:lnTo>
                    <a:pt x="235487" y="39709"/>
                  </a:lnTo>
                  <a:lnTo>
                    <a:pt x="225213" y="46030"/>
                  </a:lnTo>
                  <a:lnTo>
                    <a:pt x="225213" y="33387"/>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Open Sans"/>
                <a:ea typeface="Open Sans"/>
                <a:cs typeface="Open Sans"/>
                <a:sym typeface="Open Sans"/>
              </a:endParaRPr>
            </a:p>
          </p:txBody>
        </p:sp>
        <p:sp>
          <p:nvSpPr>
            <p:cNvPr id="274" name="Google Shape;274;p38"/>
            <p:cNvSpPr/>
            <p:nvPr/>
          </p:nvSpPr>
          <p:spPr>
            <a:xfrm>
              <a:off x="10097685" y="3145696"/>
              <a:ext cx="272626" cy="468214"/>
            </a:xfrm>
            <a:custGeom>
              <a:avLst/>
              <a:gdLst/>
              <a:ahLst/>
              <a:cxnLst/>
              <a:rect l="l" t="t" r="r" b="b"/>
              <a:pathLst>
                <a:path w="272626" h="468214" extrusionOk="0">
                  <a:moveTo>
                    <a:pt x="272627" y="216133"/>
                  </a:moveTo>
                  <a:cubicBezTo>
                    <a:pt x="272627" y="117356"/>
                    <a:pt x="207038" y="28851"/>
                    <a:pt x="112211" y="403"/>
                  </a:cubicBezTo>
                  <a:cubicBezTo>
                    <a:pt x="105890" y="-1178"/>
                    <a:pt x="99568" y="1983"/>
                    <a:pt x="97197" y="8305"/>
                  </a:cubicBezTo>
                  <a:cubicBezTo>
                    <a:pt x="95617" y="14627"/>
                    <a:pt x="98778" y="20948"/>
                    <a:pt x="105099" y="23319"/>
                  </a:cubicBezTo>
                  <a:cubicBezTo>
                    <a:pt x="189653" y="48606"/>
                    <a:pt x="248920" y="127628"/>
                    <a:pt x="248920" y="216133"/>
                  </a:cubicBezTo>
                  <a:cubicBezTo>
                    <a:pt x="248920" y="318072"/>
                    <a:pt x="170688" y="404996"/>
                    <a:pt x="70330" y="416059"/>
                  </a:cubicBezTo>
                  <a:lnTo>
                    <a:pt x="70330" y="402626"/>
                  </a:lnTo>
                  <a:cubicBezTo>
                    <a:pt x="70330" y="398675"/>
                    <a:pt x="67959" y="394724"/>
                    <a:pt x="64008" y="392353"/>
                  </a:cubicBezTo>
                  <a:cubicBezTo>
                    <a:pt x="60057" y="389982"/>
                    <a:pt x="56106" y="389982"/>
                    <a:pt x="52154" y="392353"/>
                  </a:cubicBezTo>
                  <a:lnTo>
                    <a:pt x="6321" y="419221"/>
                  </a:lnTo>
                  <a:cubicBezTo>
                    <a:pt x="2370" y="421591"/>
                    <a:pt x="0" y="425542"/>
                    <a:pt x="0" y="429493"/>
                  </a:cubicBezTo>
                  <a:cubicBezTo>
                    <a:pt x="0" y="433444"/>
                    <a:pt x="2370" y="437396"/>
                    <a:pt x="6321" y="439766"/>
                  </a:cubicBezTo>
                  <a:lnTo>
                    <a:pt x="52154" y="466634"/>
                  </a:lnTo>
                  <a:cubicBezTo>
                    <a:pt x="53735" y="467424"/>
                    <a:pt x="56106" y="468214"/>
                    <a:pt x="58477" y="468214"/>
                  </a:cubicBezTo>
                  <a:cubicBezTo>
                    <a:pt x="60847" y="468214"/>
                    <a:pt x="62428" y="467424"/>
                    <a:pt x="64798" y="466634"/>
                  </a:cubicBezTo>
                  <a:cubicBezTo>
                    <a:pt x="68749" y="464263"/>
                    <a:pt x="71120" y="460312"/>
                    <a:pt x="71120" y="456361"/>
                  </a:cubicBezTo>
                  <a:lnTo>
                    <a:pt x="71120" y="440556"/>
                  </a:lnTo>
                  <a:cubicBezTo>
                    <a:pt x="184121" y="428703"/>
                    <a:pt x="272627" y="331506"/>
                    <a:pt x="272627" y="216133"/>
                  </a:cubicBezTo>
                  <a:close/>
                  <a:moveTo>
                    <a:pt x="46623" y="435815"/>
                  </a:moveTo>
                  <a:lnTo>
                    <a:pt x="36350" y="429493"/>
                  </a:lnTo>
                  <a:lnTo>
                    <a:pt x="46623" y="423172"/>
                  </a:lnTo>
                  <a:lnTo>
                    <a:pt x="46623" y="435815"/>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Open Sans"/>
                <a:ea typeface="Open Sans"/>
                <a:cs typeface="Open Sans"/>
                <a:sym typeface="Open Sans"/>
              </a:endParaRPr>
            </a:p>
          </p:txBody>
        </p:sp>
      </p:grpSp>
      <p:sp>
        <p:nvSpPr>
          <p:cNvPr id="275" name="Google Shape;275;p38"/>
          <p:cNvSpPr/>
          <p:nvPr/>
        </p:nvSpPr>
        <p:spPr>
          <a:xfrm>
            <a:off x="4175417" y="1895573"/>
            <a:ext cx="244771" cy="328337"/>
          </a:xfrm>
          <a:custGeom>
            <a:avLst/>
            <a:gdLst/>
            <a:ahLst/>
            <a:cxnLst/>
            <a:rect l="l" t="t" r="r" b="b"/>
            <a:pathLst>
              <a:path w="326361" h="437783" extrusionOk="0">
                <a:moveTo>
                  <a:pt x="285270" y="109051"/>
                </a:moveTo>
                <a:lnTo>
                  <a:pt x="285270" y="23707"/>
                </a:lnTo>
                <a:lnTo>
                  <a:pt x="326362" y="23707"/>
                </a:lnTo>
                <a:lnTo>
                  <a:pt x="326362" y="0"/>
                </a:lnTo>
                <a:lnTo>
                  <a:pt x="0" y="0"/>
                </a:lnTo>
                <a:lnTo>
                  <a:pt x="0" y="23707"/>
                </a:lnTo>
                <a:lnTo>
                  <a:pt x="41092" y="23707"/>
                </a:lnTo>
                <a:lnTo>
                  <a:pt x="41092" y="109051"/>
                </a:lnTo>
                <a:cubicBezTo>
                  <a:pt x="41092" y="157254"/>
                  <a:pt x="69540" y="199926"/>
                  <a:pt x="110631" y="218892"/>
                </a:cubicBezTo>
                <a:cubicBezTo>
                  <a:pt x="69540" y="238647"/>
                  <a:pt x="41092" y="280529"/>
                  <a:pt x="41092" y="328732"/>
                </a:cubicBezTo>
                <a:lnTo>
                  <a:pt x="41092" y="414077"/>
                </a:lnTo>
                <a:lnTo>
                  <a:pt x="0" y="414077"/>
                </a:lnTo>
                <a:lnTo>
                  <a:pt x="0" y="437783"/>
                </a:lnTo>
                <a:lnTo>
                  <a:pt x="326362" y="437783"/>
                </a:lnTo>
                <a:lnTo>
                  <a:pt x="326362" y="414077"/>
                </a:lnTo>
                <a:lnTo>
                  <a:pt x="285270" y="414077"/>
                </a:lnTo>
                <a:lnTo>
                  <a:pt x="285270" y="328732"/>
                </a:lnTo>
                <a:cubicBezTo>
                  <a:pt x="285270" y="280529"/>
                  <a:pt x="256822" y="237857"/>
                  <a:pt x="215731" y="218892"/>
                </a:cubicBezTo>
                <a:cubicBezTo>
                  <a:pt x="256822" y="199136"/>
                  <a:pt x="285270" y="157254"/>
                  <a:pt x="285270" y="109051"/>
                </a:cubicBezTo>
                <a:close/>
                <a:moveTo>
                  <a:pt x="261564" y="23707"/>
                </a:moveTo>
                <a:lnTo>
                  <a:pt x="261564" y="105890"/>
                </a:lnTo>
                <a:cubicBezTo>
                  <a:pt x="253661" y="97988"/>
                  <a:pt x="243389" y="90086"/>
                  <a:pt x="230745" y="85344"/>
                </a:cubicBezTo>
                <a:cubicBezTo>
                  <a:pt x="208619" y="77442"/>
                  <a:pt x="184912" y="79022"/>
                  <a:pt x="158835" y="90876"/>
                </a:cubicBezTo>
                <a:cubicBezTo>
                  <a:pt x="139869" y="99568"/>
                  <a:pt x="121694" y="101148"/>
                  <a:pt x="105890" y="95617"/>
                </a:cubicBezTo>
                <a:cubicBezTo>
                  <a:pt x="82183" y="86924"/>
                  <a:pt x="68749" y="64008"/>
                  <a:pt x="64798" y="56896"/>
                </a:cubicBezTo>
                <a:lnTo>
                  <a:pt x="64798" y="23707"/>
                </a:lnTo>
                <a:lnTo>
                  <a:pt x="261564" y="23707"/>
                </a:lnTo>
                <a:close/>
                <a:moveTo>
                  <a:pt x="64798" y="414077"/>
                </a:moveTo>
                <a:lnTo>
                  <a:pt x="64798" y="370614"/>
                </a:lnTo>
                <a:cubicBezTo>
                  <a:pt x="81393" y="367453"/>
                  <a:pt x="114582" y="361132"/>
                  <a:pt x="133548" y="349278"/>
                </a:cubicBezTo>
                <a:cubicBezTo>
                  <a:pt x="153303" y="337425"/>
                  <a:pt x="175429" y="337425"/>
                  <a:pt x="199136" y="349278"/>
                </a:cubicBezTo>
                <a:cubicBezTo>
                  <a:pt x="206248" y="353229"/>
                  <a:pt x="212570" y="357181"/>
                  <a:pt x="218892" y="361132"/>
                </a:cubicBezTo>
                <a:cubicBezTo>
                  <a:pt x="233116" y="369824"/>
                  <a:pt x="246549" y="378517"/>
                  <a:pt x="262354" y="380097"/>
                </a:cubicBezTo>
                <a:lnTo>
                  <a:pt x="262354" y="414077"/>
                </a:lnTo>
                <a:lnTo>
                  <a:pt x="64798" y="414077"/>
                </a:lnTo>
                <a:close/>
                <a:moveTo>
                  <a:pt x="261564" y="328732"/>
                </a:moveTo>
                <a:lnTo>
                  <a:pt x="261564" y="356390"/>
                </a:lnTo>
                <a:cubicBezTo>
                  <a:pt x="252871" y="354810"/>
                  <a:pt x="244179" y="350068"/>
                  <a:pt x="230745" y="341376"/>
                </a:cubicBezTo>
                <a:cubicBezTo>
                  <a:pt x="224423" y="337425"/>
                  <a:pt x="217311" y="332683"/>
                  <a:pt x="210199" y="328732"/>
                </a:cubicBezTo>
                <a:cubicBezTo>
                  <a:pt x="179381" y="312138"/>
                  <a:pt x="148562" y="312138"/>
                  <a:pt x="121694" y="328732"/>
                </a:cubicBezTo>
                <a:cubicBezTo>
                  <a:pt x="108261" y="336634"/>
                  <a:pt x="82973" y="342957"/>
                  <a:pt x="65589" y="346117"/>
                </a:cubicBezTo>
                <a:lnTo>
                  <a:pt x="65589" y="328732"/>
                </a:lnTo>
                <a:cubicBezTo>
                  <a:pt x="65589" y="274207"/>
                  <a:pt x="109841" y="230745"/>
                  <a:pt x="163576" y="230745"/>
                </a:cubicBezTo>
                <a:cubicBezTo>
                  <a:pt x="217311" y="230745"/>
                  <a:pt x="261564" y="274997"/>
                  <a:pt x="261564" y="328732"/>
                </a:cubicBezTo>
                <a:close/>
                <a:moveTo>
                  <a:pt x="162786" y="207038"/>
                </a:moveTo>
                <a:cubicBezTo>
                  <a:pt x="108261" y="207038"/>
                  <a:pt x="64798" y="162786"/>
                  <a:pt x="64798" y="109051"/>
                </a:cubicBezTo>
                <a:lnTo>
                  <a:pt x="64798" y="96407"/>
                </a:lnTo>
                <a:cubicBezTo>
                  <a:pt x="72701" y="105099"/>
                  <a:pt x="83764" y="113002"/>
                  <a:pt x="97197" y="117743"/>
                </a:cubicBezTo>
                <a:cubicBezTo>
                  <a:pt x="119324" y="126436"/>
                  <a:pt x="143030" y="124065"/>
                  <a:pt x="168317" y="113002"/>
                </a:cubicBezTo>
                <a:cubicBezTo>
                  <a:pt x="222843" y="87714"/>
                  <a:pt x="249710" y="125646"/>
                  <a:pt x="256822" y="138289"/>
                </a:cubicBezTo>
                <a:cubicBezTo>
                  <a:pt x="244179" y="177800"/>
                  <a:pt x="207038" y="207038"/>
                  <a:pt x="162786" y="20703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Open Sans"/>
              <a:ea typeface="Open Sans"/>
              <a:cs typeface="Open Sans"/>
              <a:sym typeface="Open Sans"/>
            </a:endParaRPr>
          </a:p>
        </p:txBody>
      </p:sp>
      <p:grpSp>
        <p:nvGrpSpPr>
          <p:cNvPr id="276" name="Google Shape;276;p38"/>
          <p:cNvGrpSpPr/>
          <p:nvPr/>
        </p:nvGrpSpPr>
        <p:grpSpPr>
          <a:xfrm>
            <a:off x="4119962" y="4112580"/>
            <a:ext cx="355682" cy="362651"/>
            <a:chOff x="5280380" y="5512105"/>
            <a:chExt cx="474243" cy="483535"/>
          </a:xfrm>
        </p:grpSpPr>
        <p:sp>
          <p:nvSpPr>
            <p:cNvPr id="277" name="Google Shape;277;p38"/>
            <p:cNvSpPr/>
            <p:nvPr/>
          </p:nvSpPr>
          <p:spPr>
            <a:xfrm>
              <a:off x="5280380" y="5512105"/>
              <a:ext cx="474243" cy="483535"/>
            </a:xfrm>
            <a:custGeom>
              <a:avLst/>
              <a:gdLst/>
              <a:ahLst/>
              <a:cxnLst/>
              <a:rect l="l" t="t" r="r" b="b"/>
              <a:pathLst>
                <a:path w="474243" h="483535" extrusionOk="0">
                  <a:moveTo>
                    <a:pt x="462390" y="205377"/>
                  </a:moveTo>
                  <a:lnTo>
                    <a:pt x="452907" y="196685"/>
                  </a:lnTo>
                  <a:cubicBezTo>
                    <a:pt x="439474" y="184041"/>
                    <a:pt x="418138" y="183251"/>
                    <a:pt x="403914" y="195104"/>
                  </a:cubicBezTo>
                  <a:lnTo>
                    <a:pt x="270366" y="67878"/>
                  </a:lnTo>
                  <a:cubicBezTo>
                    <a:pt x="281429" y="52864"/>
                    <a:pt x="279849" y="32318"/>
                    <a:pt x="266415" y="18885"/>
                  </a:cubicBezTo>
                  <a:lnTo>
                    <a:pt x="256932" y="10192"/>
                  </a:lnTo>
                  <a:cubicBezTo>
                    <a:pt x="241918" y="-4032"/>
                    <a:pt x="219002" y="-3242"/>
                    <a:pt x="204778" y="11772"/>
                  </a:cubicBezTo>
                  <a:lnTo>
                    <a:pt x="122594" y="97907"/>
                  </a:lnTo>
                  <a:cubicBezTo>
                    <a:pt x="108371" y="112921"/>
                    <a:pt x="109161" y="135837"/>
                    <a:pt x="124175" y="150061"/>
                  </a:cubicBezTo>
                  <a:lnTo>
                    <a:pt x="133658" y="158754"/>
                  </a:lnTo>
                  <a:cubicBezTo>
                    <a:pt x="140770" y="165866"/>
                    <a:pt x="150252" y="169027"/>
                    <a:pt x="158945" y="169027"/>
                  </a:cubicBezTo>
                  <a:cubicBezTo>
                    <a:pt x="167637" y="169027"/>
                    <a:pt x="175539" y="165866"/>
                    <a:pt x="182652" y="160335"/>
                  </a:cubicBezTo>
                  <a:lnTo>
                    <a:pt x="216631" y="192733"/>
                  </a:lnTo>
                  <a:lnTo>
                    <a:pt x="160525" y="251210"/>
                  </a:lnTo>
                  <a:lnTo>
                    <a:pt x="150252" y="241727"/>
                  </a:lnTo>
                  <a:lnTo>
                    <a:pt x="16705" y="381597"/>
                  </a:lnTo>
                  <a:cubicBezTo>
                    <a:pt x="-6212" y="406093"/>
                    <a:pt x="-5422" y="444024"/>
                    <a:pt x="18285" y="466941"/>
                  </a:cubicBezTo>
                  <a:cubicBezTo>
                    <a:pt x="30138" y="478003"/>
                    <a:pt x="45153" y="483535"/>
                    <a:pt x="60167" y="483535"/>
                  </a:cubicBezTo>
                  <a:cubicBezTo>
                    <a:pt x="75972" y="483535"/>
                    <a:pt x="92566" y="477213"/>
                    <a:pt x="104419" y="464570"/>
                  </a:cubicBezTo>
                  <a:lnTo>
                    <a:pt x="237967" y="324701"/>
                  </a:lnTo>
                  <a:lnTo>
                    <a:pt x="226114" y="313637"/>
                  </a:lnTo>
                  <a:lnTo>
                    <a:pt x="282219" y="255161"/>
                  </a:lnTo>
                  <a:lnTo>
                    <a:pt x="316199" y="287560"/>
                  </a:lnTo>
                  <a:cubicBezTo>
                    <a:pt x="305136" y="302575"/>
                    <a:pt x="306716" y="323120"/>
                    <a:pt x="320150" y="336554"/>
                  </a:cubicBezTo>
                  <a:lnTo>
                    <a:pt x="329633" y="345246"/>
                  </a:lnTo>
                  <a:cubicBezTo>
                    <a:pt x="336745" y="351568"/>
                    <a:pt x="345437" y="355519"/>
                    <a:pt x="354920" y="355519"/>
                  </a:cubicBezTo>
                  <a:cubicBezTo>
                    <a:pt x="354920" y="355519"/>
                    <a:pt x="355710" y="355519"/>
                    <a:pt x="355710" y="355519"/>
                  </a:cubicBezTo>
                  <a:cubicBezTo>
                    <a:pt x="365193" y="355519"/>
                    <a:pt x="374676" y="351568"/>
                    <a:pt x="381787" y="344456"/>
                  </a:cubicBezTo>
                  <a:lnTo>
                    <a:pt x="463971" y="258322"/>
                  </a:lnTo>
                  <a:cubicBezTo>
                    <a:pt x="471083" y="251210"/>
                    <a:pt x="474243" y="241727"/>
                    <a:pt x="474243" y="232245"/>
                  </a:cubicBezTo>
                  <a:cubicBezTo>
                    <a:pt x="473453" y="221972"/>
                    <a:pt x="469502" y="212489"/>
                    <a:pt x="462390" y="205377"/>
                  </a:cubicBezTo>
                  <a:close/>
                  <a:moveTo>
                    <a:pt x="149462" y="141369"/>
                  </a:moveTo>
                  <a:lnTo>
                    <a:pt x="139979" y="132677"/>
                  </a:lnTo>
                  <a:cubicBezTo>
                    <a:pt x="134448" y="127935"/>
                    <a:pt x="134448" y="119243"/>
                    <a:pt x="139189" y="114501"/>
                  </a:cubicBezTo>
                  <a:lnTo>
                    <a:pt x="221372" y="28367"/>
                  </a:lnTo>
                  <a:cubicBezTo>
                    <a:pt x="226114" y="22836"/>
                    <a:pt x="234806" y="22836"/>
                    <a:pt x="239547" y="27577"/>
                  </a:cubicBezTo>
                  <a:lnTo>
                    <a:pt x="249030" y="36270"/>
                  </a:lnTo>
                  <a:cubicBezTo>
                    <a:pt x="254562" y="41011"/>
                    <a:pt x="254562" y="49703"/>
                    <a:pt x="249821" y="54445"/>
                  </a:cubicBezTo>
                  <a:lnTo>
                    <a:pt x="208729" y="97117"/>
                  </a:lnTo>
                  <a:lnTo>
                    <a:pt x="167637" y="139789"/>
                  </a:lnTo>
                  <a:cubicBezTo>
                    <a:pt x="163686" y="146110"/>
                    <a:pt x="154994" y="146110"/>
                    <a:pt x="149462" y="141369"/>
                  </a:cubicBezTo>
                  <a:close/>
                  <a:moveTo>
                    <a:pt x="87034" y="447975"/>
                  </a:moveTo>
                  <a:cubicBezTo>
                    <a:pt x="72811" y="462990"/>
                    <a:pt x="49894" y="463780"/>
                    <a:pt x="34880" y="449556"/>
                  </a:cubicBezTo>
                  <a:cubicBezTo>
                    <a:pt x="19866" y="435332"/>
                    <a:pt x="19866" y="412415"/>
                    <a:pt x="34090" y="397401"/>
                  </a:cubicBezTo>
                  <a:lnTo>
                    <a:pt x="151043" y="274917"/>
                  </a:lnTo>
                  <a:lnTo>
                    <a:pt x="203987" y="325491"/>
                  </a:lnTo>
                  <a:lnTo>
                    <a:pt x="87034" y="447975"/>
                  </a:lnTo>
                  <a:close/>
                  <a:moveTo>
                    <a:pt x="208729" y="297043"/>
                  </a:moveTo>
                  <a:lnTo>
                    <a:pt x="207148" y="295462"/>
                  </a:lnTo>
                  <a:lnTo>
                    <a:pt x="177910" y="267015"/>
                  </a:lnTo>
                  <a:lnTo>
                    <a:pt x="234016" y="208538"/>
                  </a:lnTo>
                  <a:lnTo>
                    <a:pt x="264834" y="238566"/>
                  </a:lnTo>
                  <a:lnTo>
                    <a:pt x="208729" y="297043"/>
                  </a:lnTo>
                  <a:close/>
                  <a:moveTo>
                    <a:pt x="232436" y="175349"/>
                  </a:moveTo>
                  <a:lnTo>
                    <a:pt x="232436" y="175349"/>
                  </a:lnTo>
                  <a:lnTo>
                    <a:pt x="198456" y="142950"/>
                  </a:lnTo>
                  <a:lnTo>
                    <a:pt x="226114" y="113711"/>
                  </a:lnTo>
                  <a:lnTo>
                    <a:pt x="253772" y="84473"/>
                  </a:lnTo>
                  <a:lnTo>
                    <a:pt x="386529" y="210908"/>
                  </a:lnTo>
                  <a:lnTo>
                    <a:pt x="358871" y="240147"/>
                  </a:lnTo>
                  <a:lnTo>
                    <a:pt x="331213" y="269385"/>
                  </a:lnTo>
                  <a:lnTo>
                    <a:pt x="297234" y="236986"/>
                  </a:lnTo>
                  <a:lnTo>
                    <a:pt x="297234" y="236986"/>
                  </a:lnTo>
                  <a:lnTo>
                    <a:pt x="232436" y="175349"/>
                  </a:lnTo>
                  <a:close/>
                  <a:moveTo>
                    <a:pt x="446586" y="241727"/>
                  </a:moveTo>
                  <a:lnTo>
                    <a:pt x="364403" y="327861"/>
                  </a:lnTo>
                  <a:cubicBezTo>
                    <a:pt x="362032" y="330232"/>
                    <a:pt x="358871" y="331812"/>
                    <a:pt x="354920" y="331812"/>
                  </a:cubicBezTo>
                  <a:cubicBezTo>
                    <a:pt x="351759" y="331812"/>
                    <a:pt x="347808" y="330232"/>
                    <a:pt x="345437" y="327861"/>
                  </a:cubicBezTo>
                  <a:lnTo>
                    <a:pt x="335954" y="319169"/>
                  </a:lnTo>
                  <a:cubicBezTo>
                    <a:pt x="333584" y="316798"/>
                    <a:pt x="332003" y="313637"/>
                    <a:pt x="332003" y="309686"/>
                  </a:cubicBezTo>
                  <a:cubicBezTo>
                    <a:pt x="332003" y="306526"/>
                    <a:pt x="333584" y="302575"/>
                    <a:pt x="335954" y="300204"/>
                  </a:cubicBezTo>
                  <a:lnTo>
                    <a:pt x="377046" y="257532"/>
                  </a:lnTo>
                  <a:lnTo>
                    <a:pt x="418138" y="214860"/>
                  </a:lnTo>
                  <a:cubicBezTo>
                    <a:pt x="420508" y="212489"/>
                    <a:pt x="424459" y="210908"/>
                    <a:pt x="427621" y="210908"/>
                  </a:cubicBezTo>
                  <a:cubicBezTo>
                    <a:pt x="430781" y="210908"/>
                    <a:pt x="433942" y="212489"/>
                    <a:pt x="436313" y="214860"/>
                  </a:cubicBezTo>
                  <a:lnTo>
                    <a:pt x="445796" y="223552"/>
                  </a:lnTo>
                  <a:cubicBezTo>
                    <a:pt x="448166" y="225923"/>
                    <a:pt x="449747" y="229084"/>
                    <a:pt x="449747" y="233035"/>
                  </a:cubicBezTo>
                  <a:cubicBezTo>
                    <a:pt x="449747" y="235406"/>
                    <a:pt x="448956" y="239357"/>
                    <a:pt x="446586" y="24172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Open Sans"/>
                <a:ea typeface="Open Sans"/>
                <a:cs typeface="Open Sans"/>
                <a:sym typeface="Open Sans"/>
              </a:endParaRPr>
            </a:p>
          </p:txBody>
        </p:sp>
        <p:sp>
          <p:nvSpPr>
            <p:cNvPr id="278" name="Google Shape;278;p38"/>
            <p:cNvSpPr/>
            <p:nvPr/>
          </p:nvSpPr>
          <p:spPr>
            <a:xfrm>
              <a:off x="5480416" y="5910296"/>
              <a:ext cx="229164" cy="84553"/>
            </a:xfrm>
            <a:custGeom>
              <a:avLst/>
              <a:gdLst/>
              <a:ahLst/>
              <a:cxnLst/>
              <a:rect l="l" t="t" r="r" b="b"/>
              <a:pathLst>
                <a:path w="229164" h="84553" extrusionOk="0">
                  <a:moveTo>
                    <a:pt x="218102" y="60847"/>
                  </a:moveTo>
                  <a:lnTo>
                    <a:pt x="206248" y="60847"/>
                  </a:lnTo>
                  <a:lnTo>
                    <a:pt x="206248" y="39511"/>
                  </a:lnTo>
                  <a:cubicBezTo>
                    <a:pt x="206248" y="18175"/>
                    <a:pt x="188863" y="0"/>
                    <a:pt x="166737" y="0"/>
                  </a:cubicBezTo>
                  <a:lnTo>
                    <a:pt x="63218" y="0"/>
                  </a:lnTo>
                  <a:cubicBezTo>
                    <a:pt x="41882" y="0"/>
                    <a:pt x="23707" y="17385"/>
                    <a:pt x="23707" y="39511"/>
                  </a:cubicBezTo>
                  <a:lnTo>
                    <a:pt x="23707" y="60847"/>
                  </a:lnTo>
                  <a:lnTo>
                    <a:pt x="11853" y="60847"/>
                  </a:lnTo>
                  <a:cubicBezTo>
                    <a:pt x="5532" y="60847"/>
                    <a:pt x="0" y="66379"/>
                    <a:pt x="0" y="72701"/>
                  </a:cubicBezTo>
                  <a:cubicBezTo>
                    <a:pt x="0" y="79022"/>
                    <a:pt x="5532" y="84554"/>
                    <a:pt x="11853" y="84554"/>
                  </a:cubicBezTo>
                  <a:lnTo>
                    <a:pt x="217311" y="84554"/>
                  </a:lnTo>
                  <a:cubicBezTo>
                    <a:pt x="223633" y="84554"/>
                    <a:pt x="229164" y="79022"/>
                    <a:pt x="229164" y="72701"/>
                  </a:cubicBezTo>
                  <a:cubicBezTo>
                    <a:pt x="229164" y="66379"/>
                    <a:pt x="224423" y="60847"/>
                    <a:pt x="218102" y="60847"/>
                  </a:cubicBezTo>
                  <a:close/>
                  <a:moveTo>
                    <a:pt x="48204" y="39511"/>
                  </a:moveTo>
                  <a:cubicBezTo>
                    <a:pt x="48204" y="30819"/>
                    <a:pt x="55316" y="23707"/>
                    <a:pt x="64008" y="23707"/>
                  </a:cubicBezTo>
                  <a:lnTo>
                    <a:pt x="167527" y="23707"/>
                  </a:lnTo>
                  <a:cubicBezTo>
                    <a:pt x="176220" y="23707"/>
                    <a:pt x="183332" y="30819"/>
                    <a:pt x="183332" y="39511"/>
                  </a:cubicBezTo>
                  <a:lnTo>
                    <a:pt x="183332" y="60847"/>
                  </a:lnTo>
                  <a:lnTo>
                    <a:pt x="48994" y="60847"/>
                  </a:lnTo>
                  <a:lnTo>
                    <a:pt x="48994" y="3951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Open Sans"/>
                <a:ea typeface="Open Sans"/>
                <a:cs typeface="Open Sans"/>
                <a:sym typeface="Open Sans"/>
              </a:endParaRPr>
            </a:p>
          </p:txBody>
        </p:sp>
      </p:grpSp>
      <p:grpSp>
        <p:nvGrpSpPr>
          <p:cNvPr id="279" name="Google Shape;279;p38"/>
          <p:cNvGrpSpPr/>
          <p:nvPr/>
        </p:nvGrpSpPr>
        <p:grpSpPr>
          <a:xfrm>
            <a:off x="8288720" y="179488"/>
            <a:ext cx="622800" cy="130969"/>
            <a:chOff x="5678349" y="5056413"/>
            <a:chExt cx="830400" cy="174625"/>
          </a:xfrm>
        </p:grpSpPr>
        <p:sp>
          <p:nvSpPr>
            <p:cNvPr id="280" name="Google Shape;280;p38"/>
            <p:cNvSpPr/>
            <p:nvPr/>
          </p:nvSpPr>
          <p:spPr>
            <a:xfrm>
              <a:off x="600709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81" name="Google Shape;281;p38"/>
            <p:cNvSpPr/>
            <p:nvPr/>
          </p:nvSpPr>
          <p:spPr>
            <a:xfrm>
              <a:off x="63309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82" name="Google Shape;282;p38"/>
            <p:cNvSpPr/>
            <p:nvPr/>
          </p:nvSpPr>
          <p:spPr>
            <a:xfrm>
              <a:off x="56783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9"/>
          <p:cNvSpPr/>
          <p:nvPr/>
        </p:nvSpPr>
        <p:spPr>
          <a:xfrm rot="5400000">
            <a:off x="-1140278" y="1140276"/>
            <a:ext cx="5143500" cy="2862944"/>
          </a:xfrm>
          <a:prstGeom prst="flowChartManualInpu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88" name="Google Shape;288;p39"/>
          <p:cNvSpPr/>
          <p:nvPr/>
        </p:nvSpPr>
        <p:spPr>
          <a:xfrm>
            <a:off x="6101750" y="2387725"/>
            <a:ext cx="2383800" cy="2191500"/>
          </a:xfrm>
          <a:prstGeom prst="roundRect">
            <a:avLst>
              <a:gd name="adj" fmla="val 6053"/>
            </a:avLst>
          </a:prstGeom>
          <a:solidFill>
            <a:schemeClr val="lt2"/>
          </a:solidFill>
          <a:ln w="5715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89" name="Google Shape;289;p39"/>
          <p:cNvSpPr/>
          <p:nvPr/>
        </p:nvSpPr>
        <p:spPr>
          <a:xfrm>
            <a:off x="658575" y="2387875"/>
            <a:ext cx="2383800" cy="2191500"/>
          </a:xfrm>
          <a:prstGeom prst="roundRect">
            <a:avLst>
              <a:gd name="adj" fmla="val 7449"/>
            </a:avLst>
          </a:prstGeom>
          <a:solidFill>
            <a:schemeClr val="lt2"/>
          </a:solidFill>
          <a:ln w="5715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90" name="Google Shape;290;p39"/>
          <p:cNvSpPr/>
          <p:nvPr/>
        </p:nvSpPr>
        <p:spPr>
          <a:xfrm>
            <a:off x="3380175" y="2387725"/>
            <a:ext cx="2383800" cy="2191500"/>
          </a:xfrm>
          <a:prstGeom prst="roundRect">
            <a:avLst>
              <a:gd name="adj" fmla="val 7728"/>
            </a:avLst>
          </a:prstGeom>
          <a:solidFill>
            <a:schemeClr val="lt2"/>
          </a:solidFill>
          <a:ln w="5715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291" name="Google Shape;291;p39"/>
          <p:cNvSpPr txBox="1"/>
          <p:nvPr/>
        </p:nvSpPr>
        <p:spPr>
          <a:xfrm>
            <a:off x="896734" y="2437500"/>
            <a:ext cx="19074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b="1">
                <a:solidFill>
                  <a:schemeClr val="dk2"/>
                </a:solidFill>
                <a:latin typeface="Open Sans"/>
                <a:ea typeface="Open Sans"/>
                <a:cs typeface="Open Sans"/>
                <a:sym typeface="Open Sans"/>
              </a:rPr>
              <a:t>Round I**</a:t>
            </a:r>
            <a:endParaRPr sz="1100"/>
          </a:p>
        </p:txBody>
      </p:sp>
      <p:sp>
        <p:nvSpPr>
          <p:cNvPr id="292" name="Google Shape;292;p39"/>
          <p:cNvSpPr txBox="1"/>
          <p:nvPr/>
        </p:nvSpPr>
        <p:spPr>
          <a:xfrm>
            <a:off x="821863" y="2698024"/>
            <a:ext cx="2057400" cy="43855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2400" dirty="0">
                <a:solidFill>
                  <a:schemeClr val="accent1"/>
                </a:solidFill>
                <a:latin typeface="Work Sans"/>
                <a:ea typeface="Work Sans"/>
                <a:cs typeface="Work Sans"/>
                <a:sym typeface="Work Sans"/>
              </a:rPr>
              <a:t>$0.07/GMC</a:t>
            </a:r>
            <a:endParaRPr sz="2800" dirty="0">
              <a:solidFill>
                <a:schemeClr val="accent1"/>
              </a:solidFill>
              <a:latin typeface="Work Sans"/>
              <a:ea typeface="Work Sans"/>
              <a:cs typeface="Work Sans"/>
              <a:sym typeface="Work Sans"/>
            </a:endParaRPr>
          </a:p>
        </p:txBody>
      </p:sp>
      <p:sp>
        <p:nvSpPr>
          <p:cNvPr id="293" name="Google Shape;293;p39"/>
          <p:cNvSpPr txBox="1"/>
          <p:nvPr/>
        </p:nvSpPr>
        <p:spPr>
          <a:xfrm>
            <a:off x="821863" y="3252950"/>
            <a:ext cx="2057400" cy="253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a:solidFill>
                  <a:schemeClr val="dk2"/>
                </a:solidFill>
                <a:latin typeface="Open Sans"/>
                <a:ea typeface="Open Sans"/>
                <a:cs typeface="Open Sans"/>
                <a:sym typeface="Open Sans"/>
              </a:rPr>
              <a:t>~40% Discount</a:t>
            </a:r>
            <a:endParaRPr sz="1100"/>
          </a:p>
        </p:txBody>
      </p:sp>
      <p:sp>
        <p:nvSpPr>
          <p:cNvPr id="294" name="Google Shape;294;p39"/>
          <p:cNvSpPr txBox="1"/>
          <p:nvPr/>
        </p:nvSpPr>
        <p:spPr>
          <a:xfrm>
            <a:off x="821713" y="3514082"/>
            <a:ext cx="2057400" cy="253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b="1">
                <a:solidFill>
                  <a:schemeClr val="dk2"/>
                </a:solidFill>
                <a:latin typeface="Open Sans"/>
                <a:ea typeface="Open Sans"/>
                <a:cs typeface="Open Sans"/>
                <a:sym typeface="Open Sans"/>
              </a:rPr>
              <a:t>Details:</a:t>
            </a:r>
            <a:endParaRPr sz="1100"/>
          </a:p>
        </p:txBody>
      </p:sp>
      <p:sp>
        <p:nvSpPr>
          <p:cNvPr id="295" name="Google Shape;295;p39"/>
          <p:cNvSpPr txBox="1"/>
          <p:nvPr/>
        </p:nvSpPr>
        <p:spPr>
          <a:xfrm>
            <a:off x="3639147" y="2429412"/>
            <a:ext cx="19074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b="1">
                <a:solidFill>
                  <a:schemeClr val="dk2"/>
                </a:solidFill>
                <a:latin typeface="Open Sans"/>
                <a:ea typeface="Open Sans"/>
                <a:cs typeface="Open Sans"/>
                <a:sym typeface="Open Sans"/>
              </a:rPr>
              <a:t>Round II**</a:t>
            </a:r>
            <a:endParaRPr sz="1400" b="1">
              <a:solidFill>
                <a:schemeClr val="dk2"/>
              </a:solidFill>
              <a:latin typeface="Open Sans"/>
              <a:ea typeface="Open Sans"/>
              <a:cs typeface="Open Sans"/>
              <a:sym typeface="Open Sans"/>
            </a:endParaRPr>
          </a:p>
        </p:txBody>
      </p:sp>
      <p:sp>
        <p:nvSpPr>
          <p:cNvPr id="296" name="Google Shape;296;p39"/>
          <p:cNvSpPr txBox="1"/>
          <p:nvPr/>
        </p:nvSpPr>
        <p:spPr>
          <a:xfrm>
            <a:off x="3511950" y="3252950"/>
            <a:ext cx="2057400" cy="253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a:solidFill>
                  <a:schemeClr val="dk2"/>
                </a:solidFill>
                <a:latin typeface="Open Sans"/>
                <a:ea typeface="Open Sans"/>
                <a:cs typeface="Open Sans"/>
                <a:sym typeface="Open Sans"/>
              </a:rPr>
              <a:t>~30% Discount</a:t>
            </a:r>
            <a:endParaRPr sz="1100"/>
          </a:p>
        </p:txBody>
      </p:sp>
      <p:sp>
        <p:nvSpPr>
          <p:cNvPr id="297" name="Google Shape;297;p39"/>
          <p:cNvSpPr txBox="1"/>
          <p:nvPr/>
        </p:nvSpPr>
        <p:spPr>
          <a:xfrm>
            <a:off x="3543300" y="3514082"/>
            <a:ext cx="2057400" cy="253800"/>
          </a:xfrm>
          <a:prstGeom prst="rect">
            <a:avLst/>
          </a:prstGeom>
          <a:noFill/>
          <a:ln>
            <a:noFill/>
          </a:ln>
        </p:spPr>
        <p:txBody>
          <a:bodyPr spcFirstLastPara="1" wrap="square" lIns="68575" tIns="34275" rIns="68575" bIns="34275" anchor="t" anchorCtr="0">
            <a:spAutoFit/>
          </a:bodyPr>
          <a:lstStyle/>
          <a:p>
            <a:pPr marL="0" lvl="0" indent="0" algn="ctr" rtl="0">
              <a:spcBef>
                <a:spcPts val="0"/>
              </a:spcBef>
              <a:spcAft>
                <a:spcPts val="0"/>
              </a:spcAft>
              <a:buNone/>
            </a:pPr>
            <a:r>
              <a:rPr lang="en-GB" sz="1200" b="1">
                <a:solidFill>
                  <a:schemeClr val="dk2"/>
                </a:solidFill>
                <a:latin typeface="Open Sans"/>
                <a:ea typeface="Open Sans"/>
                <a:cs typeface="Open Sans"/>
                <a:sym typeface="Open Sans"/>
              </a:rPr>
              <a:t>Details:</a:t>
            </a:r>
            <a:endParaRPr sz="1200" b="1">
              <a:solidFill>
                <a:schemeClr val="dk2"/>
              </a:solidFill>
              <a:latin typeface="Open Sans"/>
              <a:ea typeface="Open Sans"/>
              <a:cs typeface="Open Sans"/>
              <a:sym typeface="Open Sans"/>
            </a:endParaRPr>
          </a:p>
        </p:txBody>
      </p:sp>
      <p:sp>
        <p:nvSpPr>
          <p:cNvPr id="298" name="Google Shape;298;p39"/>
          <p:cNvSpPr txBox="1"/>
          <p:nvPr/>
        </p:nvSpPr>
        <p:spPr>
          <a:xfrm>
            <a:off x="6340033" y="2413337"/>
            <a:ext cx="19074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b="1">
                <a:solidFill>
                  <a:schemeClr val="dk2"/>
                </a:solidFill>
                <a:latin typeface="Open Sans"/>
                <a:ea typeface="Open Sans"/>
                <a:cs typeface="Open Sans"/>
                <a:sym typeface="Open Sans"/>
              </a:rPr>
              <a:t>Round III**</a:t>
            </a:r>
            <a:endParaRPr sz="1100"/>
          </a:p>
        </p:txBody>
      </p:sp>
      <p:sp>
        <p:nvSpPr>
          <p:cNvPr id="299" name="Google Shape;299;p39"/>
          <p:cNvSpPr txBox="1"/>
          <p:nvPr/>
        </p:nvSpPr>
        <p:spPr>
          <a:xfrm>
            <a:off x="6264886" y="3252950"/>
            <a:ext cx="2057400" cy="253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a:solidFill>
                  <a:schemeClr val="dk2"/>
                </a:solidFill>
                <a:latin typeface="Open Sans"/>
                <a:ea typeface="Open Sans"/>
                <a:cs typeface="Open Sans"/>
                <a:sym typeface="Open Sans"/>
              </a:rPr>
              <a:t>~20% Discount</a:t>
            </a:r>
            <a:endParaRPr sz="1100"/>
          </a:p>
        </p:txBody>
      </p:sp>
      <p:sp>
        <p:nvSpPr>
          <p:cNvPr id="300" name="Google Shape;300;p39"/>
          <p:cNvSpPr txBox="1"/>
          <p:nvPr/>
        </p:nvSpPr>
        <p:spPr>
          <a:xfrm>
            <a:off x="6264886" y="3514082"/>
            <a:ext cx="2057400" cy="253800"/>
          </a:xfrm>
          <a:prstGeom prst="rect">
            <a:avLst/>
          </a:prstGeom>
          <a:noFill/>
          <a:ln>
            <a:noFill/>
          </a:ln>
        </p:spPr>
        <p:txBody>
          <a:bodyPr spcFirstLastPara="1" wrap="square" lIns="68575" tIns="34275" rIns="68575" bIns="34275" anchor="t" anchorCtr="0">
            <a:spAutoFit/>
          </a:bodyPr>
          <a:lstStyle/>
          <a:p>
            <a:pPr marL="0" lvl="0" indent="0" algn="ctr" rtl="0">
              <a:spcBef>
                <a:spcPts val="0"/>
              </a:spcBef>
              <a:spcAft>
                <a:spcPts val="0"/>
              </a:spcAft>
              <a:buNone/>
            </a:pPr>
            <a:r>
              <a:rPr lang="en-GB" sz="1200" b="1">
                <a:solidFill>
                  <a:schemeClr val="dk2"/>
                </a:solidFill>
                <a:latin typeface="Open Sans"/>
                <a:ea typeface="Open Sans"/>
                <a:cs typeface="Open Sans"/>
                <a:sym typeface="Open Sans"/>
              </a:rPr>
              <a:t>Details:</a:t>
            </a:r>
            <a:endParaRPr sz="1200" b="1">
              <a:solidFill>
                <a:schemeClr val="dk2"/>
              </a:solidFill>
              <a:latin typeface="Open Sans"/>
              <a:ea typeface="Open Sans"/>
              <a:cs typeface="Open Sans"/>
              <a:sym typeface="Open Sans"/>
            </a:endParaRPr>
          </a:p>
        </p:txBody>
      </p:sp>
      <p:sp>
        <p:nvSpPr>
          <p:cNvPr id="301" name="Google Shape;301;p39"/>
          <p:cNvSpPr txBox="1"/>
          <p:nvPr/>
        </p:nvSpPr>
        <p:spPr>
          <a:xfrm>
            <a:off x="767150" y="3796000"/>
            <a:ext cx="2138100" cy="684900"/>
          </a:xfrm>
          <a:prstGeom prst="rect">
            <a:avLst/>
          </a:prstGeom>
          <a:noFill/>
          <a:ln>
            <a:noFill/>
          </a:ln>
        </p:spPr>
        <p:txBody>
          <a:bodyPr spcFirstLastPara="1" wrap="square" lIns="68575" tIns="34275" rIns="68575" bIns="34275" anchor="t" anchorCtr="0">
            <a:spAutoFit/>
          </a:bodyPr>
          <a:lstStyle/>
          <a:p>
            <a:pPr marL="0" marR="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Min/Max: $70/$2,100</a:t>
            </a:r>
            <a:endParaRPr sz="800">
              <a:solidFill>
                <a:schemeClr val="dk2"/>
              </a:solidFill>
              <a:latin typeface="Open Sans"/>
              <a:ea typeface="Open Sans"/>
              <a:cs typeface="Open Sans"/>
              <a:sym typeface="Open Sans"/>
            </a:endParaRPr>
          </a:p>
          <a:p>
            <a:pPr marL="0" marR="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Accepted Currencies: USDT (TRC20), TRX</a:t>
            </a:r>
            <a:endParaRPr sz="800">
              <a:solidFill>
                <a:schemeClr val="dk2"/>
              </a:solidFill>
              <a:latin typeface="Open Sans"/>
              <a:ea typeface="Open Sans"/>
              <a:cs typeface="Open Sans"/>
              <a:sym typeface="Open Sans"/>
            </a:endParaRPr>
          </a:p>
          <a:p>
            <a:pPr marL="0" marR="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 Crypto - walletconnect )</a:t>
            </a:r>
            <a:endParaRPr sz="800">
              <a:solidFill>
                <a:schemeClr val="dk2"/>
              </a:solidFill>
              <a:latin typeface="Open Sans"/>
              <a:ea typeface="Open Sans"/>
              <a:cs typeface="Open Sans"/>
              <a:sym typeface="Open Sans"/>
            </a:endParaRPr>
          </a:p>
        </p:txBody>
      </p:sp>
      <p:sp>
        <p:nvSpPr>
          <p:cNvPr id="302" name="Google Shape;302;p39"/>
          <p:cNvSpPr txBox="1"/>
          <p:nvPr/>
        </p:nvSpPr>
        <p:spPr>
          <a:xfrm>
            <a:off x="2411849" y="319175"/>
            <a:ext cx="43203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800">
                <a:solidFill>
                  <a:schemeClr val="dk2"/>
                </a:solidFill>
                <a:latin typeface="Work Sans"/>
                <a:ea typeface="Work Sans"/>
                <a:cs typeface="Work Sans"/>
                <a:sym typeface="Work Sans"/>
              </a:rPr>
              <a:t>Opportunities for Retail Investors</a:t>
            </a:r>
            <a:endParaRPr sz="1100"/>
          </a:p>
        </p:txBody>
      </p:sp>
      <p:grpSp>
        <p:nvGrpSpPr>
          <p:cNvPr id="303" name="Google Shape;303;p39"/>
          <p:cNvGrpSpPr/>
          <p:nvPr/>
        </p:nvGrpSpPr>
        <p:grpSpPr>
          <a:xfrm>
            <a:off x="8288720" y="179488"/>
            <a:ext cx="622875" cy="130950"/>
            <a:chOff x="5678349" y="5056413"/>
            <a:chExt cx="830500" cy="174600"/>
          </a:xfrm>
        </p:grpSpPr>
        <p:sp>
          <p:nvSpPr>
            <p:cNvPr id="304" name="Google Shape;304;p39"/>
            <p:cNvSpPr/>
            <p:nvPr/>
          </p:nvSpPr>
          <p:spPr>
            <a:xfrm>
              <a:off x="6007099" y="5056413"/>
              <a:ext cx="177900" cy="1746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05" name="Google Shape;305;p39"/>
            <p:cNvSpPr/>
            <p:nvPr/>
          </p:nvSpPr>
          <p:spPr>
            <a:xfrm>
              <a:off x="6330949" y="5056413"/>
              <a:ext cx="177900" cy="1746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06" name="Google Shape;306;p39"/>
            <p:cNvSpPr/>
            <p:nvPr/>
          </p:nvSpPr>
          <p:spPr>
            <a:xfrm>
              <a:off x="5678349" y="5056413"/>
              <a:ext cx="177900" cy="174600"/>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sp>
        <p:nvSpPr>
          <p:cNvPr id="307" name="Google Shape;307;p39"/>
          <p:cNvSpPr txBox="1"/>
          <p:nvPr/>
        </p:nvSpPr>
        <p:spPr>
          <a:xfrm>
            <a:off x="3522513" y="2698036"/>
            <a:ext cx="2099100" cy="43855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2400" dirty="0">
                <a:solidFill>
                  <a:schemeClr val="accent1"/>
                </a:solidFill>
                <a:latin typeface="Work Sans"/>
                <a:ea typeface="Work Sans"/>
                <a:cs typeface="Work Sans"/>
                <a:sym typeface="Work Sans"/>
              </a:rPr>
              <a:t>$0.08/GMC</a:t>
            </a:r>
            <a:endParaRPr sz="2800" dirty="0">
              <a:solidFill>
                <a:schemeClr val="accent1"/>
              </a:solidFill>
              <a:latin typeface="Work Sans"/>
              <a:ea typeface="Work Sans"/>
              <a:cs typeface="Work Sans"/>
              <a:sym typeface="Work Sans"/>
            </a:endParaRPr>
          </a:p>
        </p:txBody>
      </p:sp>
      <p:sp>
        <p:nvSpPr>
          <p:cNvPr id="308" name="Google Shape;308;p39"/>
          <p:cNvSpPr txBox="1"/>
          <p:nvPr/>
        </p:nvSpPr>
        <p:spPr>
          <a:xfrm>
            <a:off x="3488250" y="3796000"/>
            <a:ext cx="2159400" cy="684900"/>
          </a:xfrm>
          <a:prstGeom prst="rect">
            <a:avLst/>
          </a:prstGeom>
          <a:noFill/>
          <a:ln>
            <a:noFill/>
          </a:ln>
        </p:spPr>
        <p:txBody>
          <a:bodyPr spcFirstLastPara="1" wrap="square" lIns="68575" tIns="34275" rIns="68575" bIns="34275" anchor="t" anchorCtr="0">
            <a:spAutoFit/>
          </a:bodyPr>
          <a:lstStyle/>
          <a:p>
            <a:pPr marL="0" marR="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Min/Max: $60/$2,000</a:t>
            </a:r>
            <a:endParaRPr sz="800">
              <a:solidFill>
                <a:schemeClr val="dk2"/>
              </a:solidFill>
              <a:latin typeface="Open Sans"/>
              <a:ea typeface="Open Sans"/>
              <a:cs typeface="Open Sans"/>
              <a:sym typeface="Open Sans"/>
            </a:endParaRPr>
          </a:p>
          <a:p>
            <a:pPr marL="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Accepted Currencies: USDT (TRC20), TRX</a:t>
            </a:r>
            <a:endParaRPr sz="800">
              <a:solidFill>
                <a:schemeClr val="dk2"/>
              </a:solidFill>
              <a:latin typeface="Open Sans"/>
              <a:ea typeface="Open Sans"/>
              <a:cs typeface="Open Sans"/>
              <a:sym typeface="Open Sans"/>
            </a:endParaRPr>
          </a:p>
          <a:p>
            <a:pPr marL="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 Crypto - walletconnect )</a:t>
            </a:r>
            <a:endParaRPr sz="800">
              <a:solidFill>
                <a:schemeClr val="dk2"/>
              </a:solidFill>
              <a:latin typeface="Open Sans"/>
              <a:ea typeface="Open Sans"/>
              <a:cs typeface="Open Sans"/>
              <a:sym typeface="Open Sans"/>
            </a:endParaRPr>
          </a:p>
        </p:txBody>
      </p:sp>
      <p:sp>
        <p:nvSpPr>
          <p:cNvPr id="309" name="Google Shape;309;p39"/>
          <p:cNvSpPr txBox="1"/>
          <p:nvPr/>
        </p:nvSpPr>
        <p:spPr>
          <a:xfrm>
            <a:off x="6264925" y="3796000"/>
            <a:ext cx="2099100" cy="684900"/>
          </a:xfrm>
          <a:prstGeom prst="rect">
            <a:avLst/>
          </a:prstGeom>
          <a:noFill/>
          <a:ln>
            <a:noFill/>
          </a:ln>
        </p:spPr>
        <p:txBody>
          <a:bodyPr spcFirstLastPara="1" wrap="square" lIns="68575" tIns="34275" rIns="68575" bIns="34275" anchor="t" anchorCtr="0">
            <a:spAutoFit/>
          </a:bodyPr>
          <a:lstStyle/>
          <a:p>
            <a:pPr marL="0" marR="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Min/Max: $45/$1,800</a:t>
            </a:r>
            <a:endParaRPr sz="800">
              <a:solidFill>
                <a:schemeClr val="dk2"/>
              </a:solidFill>
              <a:latin typeface="Open Sans"/>
              <a:ea typeface="Open Sans"/>
              <a:cs typeface="Open Sans"/>
              <a:sym typeface="Open Sans"/>
            </a:endParaRPr>
          </a:p>
          <a:p>
            <a:pPr marL="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Accepted Currencies: USDT (TRC20), TRX</a:t>
            </a:r>
            <a:endParaRPr sz="800">
              <a:solidFill>
                <a:schemeClr val="dk2"/>
              </a:solidFill>
              <a:latin typeface="Open Sans"/>
              <a:ea typeface="Open Sans"/>
              <a:cs typeface="Open Sans"/>
              <a:sym typeface="Open Sans"/>
            </a:endParaRPr>
          </a:p>
          <a:p>
            <a:pPr marL="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 Crypto - walletconnect )</a:t>
            </a:r>
            <a:endParaRPr sz="800">
              <a:solidFill>
                <a:schemeClr val="dk2"/>
              </a:solidFill>
              <a:latin typeface="Open Sans"/>
              <a:ea typeface="Open Sans"/>
              <a:cs typeface="Open Sans"/>
              <a:sym typeface="Open Sans"/>
            </a:endParaRPr>
          </a:p>
        </p:txBody>
      </p:sp>
      <p:sp>
        <p:nvSpPr>
          <p:cNvPr id="310" name="Google Shape;310;p39"/>
          <p:cNvSpPr txBox="1"/>
          <p:nvPr/>
        </p:nvSpPr>
        <p:spPr>
          <a:xfrm>
            <a:off x="6264875" y="2698036"/>
            <a:ext cx="2099100" cy="43855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2400" dirty="0">
                <a:solidFill>
                  <a:schemeClr val="accent1"/>
                </a:solidFill>
                <a:latin typeface="Work Sans"/>
                <a:ea typeface="Work Sans"/>
                <a:cs typeface="Work Sans"/>
                <a:sym typeface="Work Sans"/>
              </a:rPr>
              <a:t>$0.09/GMC</a:t>
            </a:r>
            <a:endParaRPr sz="2800" dirty="0">
              <a:solidFill>
                <a:schemeClr val="accent1"/>
              </a:solidFill>
              <a:latin typeface="Work Sans"/>
              <a:ea typeface="Work Sans"/>
              <a:cs typeface="Work Sans"/>
              <a:sym typeface="Work Sans"/>
            </a:endParaRPr>
          </a:p>
        </p:txBody>
      </p:sp>
      <p:sp>
        <p:nvSpPr>
          <p:cNvPr id="311" name="Google Shape;311;p39"/>
          <p:cNvSpPr txBox="1">
            <a:spLocks noGrp="1"/>
          </p:cNvSpPr>
          <p:nvPr>
            <p:ph type="ftr" idx="11"/>
          </p:nvPr>
        </p:nvSpPr>
        <p:spPr>
          <a:xfrm>
            <a:off x="628650" y="4767275"/>
            <a:ext cx="3498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GM INFORMATICS JOINT STOCK COMPANY | 2021</a:t>
            </a:r>
            <a:endParaRPr sz="1100"/>
          </a:p>
        </p:txBody>
      </p:sp>
      <p:sp>
        <p:nvSpPr>
          <p:cNvPr id="312" name="Google Shape;312;p39"/>
          <p:cNvSpPr txBox="1">
            <a:spLocks noGrp="1"/>
          </p:cNvSpPr>
          <p:nvPr>
            <p:ph type="ftr" idx="11"/>
          </p:nvPr>
        </p:nvSpPr>
        <p:spPr>
          <a:xfrm>
            <a:off x="5155850" y="4768525"/>
            <a:ext cx="2900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**Through LaunchPad and Swap Portals</a:t>
            </a:r>
            <a:endParaRPr sz="1100"/>
          </a:p>
        </p:txBody>
      </p:sp>
      <p:sp>
        <p:nvSpPr>
          <p:cNvPr id="313" name="Google Shape;313;p39"/>
          <p:cNvSpPr/>
          <p:nvPr/>
        </p:nvSpPr>
        <p:spPr>
          <a:xfrm>
            <a:off x="2421000" y="741325"/>
            <a:ext cx="4320300" cy="1457100"/>
          </a:xfrm>
          <a:prstGeom prst="roundRect">
            <a:avLst>
              <a:gd name="adj" fmla="val 6053"/>
            </a:avLst>
          </a:prstGeom>
          <a:solidFill>
            <a:schemeClr val="lt2"/>
          </a:solidFill>
          <a:ln w="5715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14" name="Google Shape;314;p39"/>
          <p:cNvSpPr txBox="1"/>
          <p:nvPr/>
        </p:nvSpPr>
        <p:spPr>
          <a:xfrm>
            <a:off x="3414327" y="974450"/>
            <a:ext cx="24093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2800" dirty="0">
                <a:solidFill>
                  <a:schemeClr val="accent1"/>
                </a:solidFill>
                <a:latin typeface="Work Sans"/>
                <a:ea typeface="Work Sans"/>
                <a:cs typeface="Work Sans"/>
                <a:sym typeface="Work Sans"/>
              </a:rPr>
              <a:t>$0.06/GMC</a:t>
            </a:r>
            <a:endParaRPr sz="2800" dirty="0">
              <a:solidFill>
                <a:schemeClr val="accent1"/>
              </a:solidFill>
              <a:latin typeface="Work Sans"/>
              <a:ea typeface="Work Sans"/>
              <a:cs typeface="Work Sans"/>
              <a:sym typeface="Work Sans"/>
            </a:endParaRPr>
          </a:p>
        </p:txBody>
      </p:sp>
      <p:sp>
        <p:nvSpPr>
          <p:cNvPr id="315" name="Google Shape;315;p39"/>
          <p:cNvSpPr txBox="1"/>
          <p:nvPr/>
        </p:nvSpPr>
        <p:spPr>
          <a:xfrm>
            <a:off x="2476427" y="752750"/>
            <a:ext cx="42078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b="1">
                <a:solidFill>
                  <a:schemeClr val="dk2"/>
                </a:solidFill>
                <a:latin typeface="Open Sans"/>
                <a:ea typeface="Open Sans"/>
                <a:cs typeface="Open Sans"/>
                <a:sym typeface="Open Sans"/>
              </a:rPr>
              <a:t>Crackers Round (Limited Sale)**</a:t>
            </a:r>
            <a:endParaRPr sz="1100"/>
          </a:p>
        </p:txBody>
      </p:sp>
      <p:sp>
        <p:nvSpPr>
          <p:cNvPr id="316" name="Google Shape;316;p39"/>
          <p:cNvSpPr txBox="1"/>
          <p:nvPr/>
        </p:nvSpPr>
        <p:spPr>
          <a:xfrm>
            <a:off x="3590263" y="1338387"/>
            <a:ext cx="2057400" cy="253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a:solidFill>
                  <a:schemeClr val="dk2"/>
                </a:solidFill>
                <a:latin typeface="Open Sans"/>
                <a:ea typeface="Open Sans"/>
                <a:cs typeface="Open Sans"/>
                <a:sym typeface="Open Sans"/>
              </a:rPr>
              <a:t>~50% Discount</a:t>
            </a:r>
            <a:endParaRPr sz="1100"/>
          </a:p>
        </p:txBody>
      </p:sp>
      <p:sp>
        <p:nvSpPr>
          <p:cNvPr id="317" name="Google Shape;317;p39"/>
          <p:cNvSpPr txBox="1"/>
          <p:nvPr/>
        </p:nvSpPr>
        <p:spPr>
          <a:xfrm>
            <a:off x="3637564" y="1624661"/>
            <a:ext cx="1885500" cy="475500"/>
          </a:xfrm>
          <a:prstGeom prst="rect">
            <a:avLst/>
          </a:prstGeom>
          <a:noFill/>
          <a:ln>
            <a:noFill/>
          </a:ln>
        </p:spPr>
        <p:txBody>
          <a:bodyPr spcFirstLastPara="1" wrap="square" lIns="68575" tIns="34275" rIns="68575" bIns="34275" anchor="t" anchorCtr="0">
            <a:spAutoFit/>
          </a:bodyPr>
          <a:lstStyle/>
          <a:p>
            <a:pPr marL="0" marR="0" lvl="0" indent="0" algn="ctr" rtl="0">
              <a:lnSpc>
                <a:spcPct val="115000"/>
              </a:lnSpc>
              <a:spcBef>
                <a:spcPts val="0"/>
              </a:spcBef>
              <a:spcAft>
                <a:spcPts val="0"/>
              </a:spcAft>
              <a:buNone/>
            </a:pPr>
            <a:r>
              <a:rPr lang="en-GB" sz="800">
                <a:solidFill>
                  <a:schemeClr val="dk2"/>
                </a:solidFill>
                <a:latin typeface="Open Sans"/>
                <a:ea typeface="Open Sans"/>
                <a:cs typeface="Open Sans"/>
                <a:sym typeface="Open Sans"/>
              </a:rPr>
              <a:t>Fixed: $60</a:t>
            </a:r>
            <a:endParaRPr sz="800">
              <a:solidFill>
                <a:schemeClr val="dk2"/>
              </a:solidFill>
              <a:latin typeface="Open Sans"/>
              <a:ea typeface="Open Sans"/>
              <a:cs typeface="Open Sans"/>
              <a:sym typeface="Open Sans"/>
            </a:endParaRPr>
          </a:p>
          <a:p>
            <a:pPr marL="0" marR="0" lvl="0" indent="0" algn="ctr" rtl="0">
              <a:lnSpc>
                <a:spcPct val="115000"/>
              </a:lnSpc>
              <a:spcBef>
                <a:spcPts val="0"/>
              </a:spcBef>
              <a:spcAft>
                <a:spcPts val="0"/>
              </a:spcAft>
              <a:buNone/>
            </a:pPr>
            <a:r>
              <a:rPr lang="en-GB" sz="800">
                <a:solidFill>
                  <a:schemeClr val="dk2"/>
                </a:solidFill>
                <a:latin typeface="Open Sans"/>
                <a:ea typeface="Open Sans"/>
                <a:cs typeface="Open Sans"/>
                <a:sym typeface="Open Sans"/>
              </a:rPr>
              <a:t>Accepted Currencies: USDT (TRC20)  ( Crypto - walletconnect )</a:t>
            </a:r>
            <a:endParaRPr sz="800">
              <a:solidFill>
                <a:schemeClr val="dk2"/>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0"/>
          <p:cNvSpPr/>
          <p:nvPr/>
        </p:nvSpPr>
        <p:spPr>
          <a:xfrm rot="5400000">
            <a:off x="-1140278" y="1140276"/>
            <a:ext cx="5143500" cy="2862944"/>
          </a:xfrm>
          <a:prstGeom prst="flowChartManualInpu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23" name="Google Shape;323;p40"/>
          <p:cNvSpPr/>
          <p:nvPr/>
        </p:nvSpPr>
        <p:spPr>
          <a:xfrm>
            <a:off x="6101760" y="1489832"/>
            <a:ext cx="2383654" cy="3089427"/>
          </a:xfrm>
          <a:prstGeom prst="roundRect">
            <a:avLst>
              <a:gd name="adj" fmla="val 6053"/>
            </a:avLst>
          </a:prstGeom>
          <a:solidFill>
            <a:schemeClr val="lt2"/>
          </a:solidFill>
          <a:ln w="57150" cap="flat" cmpd="sng">
            <a:solidFill>
              <a:srgbClr val="4A86E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24" name="Google Shape;324;p40"/>
          <p:cNvSpPr/>
          <p:nvPr/>
        </p:nvSpPr>
        <p:spPr>
          <a:xfrm>
            <a:off x="658585" y="1489833"/>
            <a:ext cx="2383654" cy="3089427"/>
          </a:xfrm>
          <a:prstGeom prst="roundRect">
            <a:avLst>
              <a:gd name="adj" fmla="val 7449"/>
            </a:avLst>
          </a:prstGeom>
          <a:solidFill>
            <a:schemeClr val="lt2"/>
          </a:solidFill>
          <a:ln w="57150" cap="flat" cmpd="sng">
            <a:solidFill>
              <a:srgbClr val="4A86E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25" name="Google Shape;325;p40"/>
          <p:cNvSpPr/>
          <p:nvPr/>
        </p:nvSpPr>
        <p:spPr>
          <a:xfrm>
            <a:off x="3380174" y="1489831"/>
            <a:ext cx="2383654" cy="3089428"/>
          </a:xfrm>
          <a:prstGeom prst="roundRect">
            <a:avLst>
              <a:gd name="adj" fmla="val 7728"/>
            </a:avLst>
          </a:prstGeom>
          <a:solidFill>
            <a:schemeClr val="lt2"/>
          </a:solidFill>
          <a:ln w="57150" cap="flat" cmpd="sng">
            <a:solidFill>
              <a:srgbClr val="4A86E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26" name="Google Shape;326;p40"/>
          <p:cNvSpPr txBox="1"/>
          <p:nvPr/>
        </p:nvSpPr>
        <p:spPr>
          <a:xfrm>
            <a:off x="896784" y="1825612"/>
            <a:ext cx="19074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b="1">
                <a:solidFill>
                  <a:schemeClr val="dk2"/>
                </a:solidFill>
                <a:latin typeface="Open Sans"/>
                <a:ea typeface="Open Sans"/>
                <a:cs typeface="Open Sans"/>
                <a:sym typeface="Open Sans"/>
              </a:rPr>
              <a:t>Round I**</a:t>
            </a:r>
            <a:endParaRPr sz="1100"/>
          </a:p>
        </p:txBody>
      </p:sp>
      <p:sp>
        <p:nvSpPr>
          <p:cNvPr id="327" name="Google Shape;327;p40"/>
          <p:cNvSpPr txBox="1"/>
          <p:nvPr/>
        </p:nvSpPr>
        <p:spPr>
          <a:xfrm>
            <a:off x="821713" y="2381786"/>
            <a:ext cx="2057400" cy="43855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2400" dirty="0">
                <a:solidFill>
                  <a:srgbClr val="4A86E8"/>
                </a:solidFill>
                <a:latin typeface="Work Sans"/>
                <a:ea typeface="Work Sans"/>
                <a:cs typeface="Work Sans"/>
                <a:sym typeface="Work Sans"/>
              </a:rPr>
              <a:t>$0.07/GMC</a:t>
            </a:r>
            <a:endParaRPr sz="2400" dirty="0">
              <a:solidFill>
                <a:srgbClr val="4A86E8"/>
              </a:solidFill>
              <a:latin typeface="Work Sans"/>
              <a:ea typeface="Work Sans"/>
              <a:cs typeface="Work Sans"/>
              <a:sym typeface="Work Sans"/>
            </a:endParaRPr>
          </a:p>
        </p:txBody>
      </p:sp>
      <p:sp>
        <p:nvSpPr>
          <p:cNvPr id="328" name="Google Shape;328;p40"/>
          <p:cNvSpPr txBox="1"/>
          <p:nvPr/>
        </p:nvSpPr>
        <p:spPr>
          <a:xfrm>
            <a:off x="821713" y="3514082"/>
            <a:ext cx="2057400" cy="253916"/>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b="1">
                <a:solidFill>
                  <a:schemeClr val="dk2"/>
                </a:solidFill>
                <a:latin typeface="Open Sans"/>
                <a:ea typeface="Open Sans"/>
                <a:cs typeface="Open Sans"/>
                <a:sym typeface="Open Sans"/>
              </a:rPr>
              <a:t>Details:</a:t>
            </a:r>
            <a:endParaRPr sz="1100"/>
          </a:p>
        </p:txBody>
      </p:sp>
      <p:sp>
        <p:nvSpPr>
          <p:cNvPr id="329" name="Google Shape;329;p40"/>
          <p:cNvSpPr txBox="1"/>
          <p:nvPr/>
        </p:nvSpPr>
        <p:spPr>
          <a:xfrm>
            <a:off x="3618297" y="1825612"/>
            <a:ext cx="19074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b="1">
                <a:solidFill>
                  <a:schemeClr val="dk2"/>
                </a:solidFill>
                <a:latin typeface="Open Sans"/>
                <a:ea typeface="Open Sans"/>
                <a:cs typeface="Open Sans"/>
                <a:sym typeface="Open Sans"/>
              </a:rPr>
              <a:t>Round II**</a:t>
            </a:r>
            <a:endParaRPr sz="1400" b="1">
              <a:solidFill>
                <a:schemeClr val="dk2"/>
              </a:solidFill>
              <a:latin typeface="Open Sans"/>
              <a:ea typeface="Open Sans"/>
              <a:cs typeface="Open Sans"/>
              <a:sym typeface="Open Sans"/>
            </a:endParaRPr>
          </a:p>
        </p:txBody>
      </p:sp>
      <p:sp>
        <p:nvSpPr>
          <p:cNvPr id="330" name="Google Shape;330;p40"/>
          <p:cNvSpPr txBox="1"/>
          <p:nvPr/>
        </p:nvSpPr>
        <p:spPr>
          <a:xfrm>
            <a:off x="3543300" y="3514082"/>
            <a:ext cx="2057400" cy="253800"/>
          </a:xfrm>
          <a:prstGeom prst="rect">
            <a:avLst/>
          </a:prstGeom>
          <a:noFill/>
          <a:ln>
            <a:noFill/>
          </a:ln>
        </p:spPr>
        <p:txBody>
          <a:bodyPr spcFirstLastPara="1" wrap="square" lIns="68575" tIns="34275" rIns="68575" bIns="34275" anchor="t" anchorCtr="0">
            <a:spAutoFit/>
          </a:bodyPr>
          <a:lstStyle/>
          <a:p>
            <a:pPr marL="0" lvl="0" indent="0" algn="ctr" rtl="0">
              <a:spcBef>
                <a:spcPts val="0"/>
              </a:spcBef>
              <a:spcAft>
                <a:spcPts val="0"/>
              </a:spcAft>
              <a:buNone/>
            </a:pPr>
            <a:r>
              <a:rPr lang="en-GB" sz="1200" b="1">
                <a:solidFill>
                  <a:schemeClr val="dk2"/>
                </a:solidFill>
                <a:latin typeface="Open Sans"/>
                <a:ea typeface="Open Sans"/>
                <a:cs typeface="Open Sans"/>
                <a:sym typeface="Open Sans"/>
              </a:rPr>
              <a:t>Details:</a:t>
            </a:r>
            <a:endParaRPr sz="1200" b="1">
              <a:solidFill>
                <a:schemeClr val="dk2"/>
              </a:solidFill>
              <a:latin typeface="Open Sans"/>
              <a:ea typeface="Open Sans"/>
              <a:cs typeface="Open Sans"/>
              <a:sym typeface="Open Sans"/>
            </a:endParaRPr>
          </a:p>
        </p:txBody>
      </p:sp>
      <p:sp>
        <p:nvSpPr>
          <p:cNvPr id="331" name="Google Shape;331;p40"/>
          <p:cNvSpPr txBox="1"/>
          <p:nvPr/>
        </p:nvSpPr>
        <p:spPr>
          <a:xfrm>
            <a:off x="6339833" y="1825612"/>
            <a:ext cx="1907400" cy="284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b="1">
                <a:solidFill>
                  <a:schemeClr val="dk2"/>
                </a:solidFill>
                <a:latin typeface="Open Sans"/>
                <a:ea typeface="Open Sans"/>
                <a:cs typeface="Open Sans"/>
                <a:sym typeface="Open Sans"/>
              </a:rPr>
              <a:t>Round III**</a:t>
            </a:r>
            <a:endParaRPr sz="1100"/>
          </a:p>
        </p:txBody>
      </p:sp>
      <p:sp>
        <p:nvSpPr>
          <p:cNvPr id="332" name="Google Shape;332;p40"/>
          <p:cNvSpPr txBox="1"/>
          <p:nvPr/>
        </p:nvSpPr>
        <p:spPr>
          <a:xfrm>
            <a:off x="6264886" y="3514082"/>
            <a:ext cx="2057400" cy="253800"/>
          </a:xfrm>
          <a:prstGeom prst="rect">
            <a:avLst/>
          </a:prstGeom>
          <a:noFill/>
          <a:ln>
            <a:noFill/>
          </a:ln>
        </p:spPr>
        <p:txBody>
          <a:bodyPr spcFirstLastPara="1" wrap="square" lIns="68575" tIns="34275" rIns="68575" bIns="34275" anchor="t" anchorCtr="0">
            <a:spAutoFit/>
          </a:bodyPr>
          <a:lstStyle/>
          <a:p>
            <a:pPr marL="0" lvl="0" indent="0" algn="ctr" rtl="0">
              <a:spcBef>
                <a:spcPts val="0"/>
              </a:spcBef>
              <a:spcAft>
                <a:spcPts val="0"/>
              </a:spcAft>
              <a:buNone/>
            </a:pPr>
            <a:r>
              <a:rPr lang="en-GB" sz="1200" b="1">
                <a:solidFill>
                  <a:schemeClr val="dk2"/>
                </a:solidFill>
                <a:latin typeface="Open Sans"/>
                <a:ea typeface="Open Sans"/>
                <a:cs typeface="Open Sans"/>
                <a:sym typeface="Open Sans"/>
              </a:rPr>
              <a:t>Details:</a:t>
            </a:r>
            <a:endParaRPr sz="1200" b="1">
              <a:solidFill>
                <a:schemeClr val="dk2"/>
              </a:solidFill>
              <a:latin typeface="Open Sans"/>
              <a:ea typeface="Open Sans"/>
              <a:cs typeface="Open Sans"/>
              <a:sym typeface="Open Sans"/>
            </a:endParaRPr>
          </a:p>
        </p:txBody>
      </p:sp>
      <p:sp>
        <p:nvSpPr>
          <p:cNvPr id="333" name="Google Shape;333;p40"/>
          <p:cNvSpPr txBox="1"/>
          <p:nvPr/>
        </p:nvSpPr>
        <p:spPr>
          <a:xfrm>
            <a:off x="907714" y="3796011"/>
            <a:ext cx="1885500" cy="684900"/>
          </a:xfrm>
          <a:prstGeom prst="rect">
            <a:avLst/>
          </a:prstGeom>
          <a:noFill/>
          <a:ln>
            <a:noFill/>
          </a:ln>
        </p:spPr>
        <p:txBody>
          <a:bodyPr spcFirstLastPara="1" wrap="square" lIns="68575" tIns="34275" rIns="68575" bIns="34275" anchor="t" anchorCtr="0">
            <a:spAutoFit/>
          </a:bodyPr>
          <a:lstStyle/>
          <a:p>
            <a:pPr marL="0" marR="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Min/Max: $175/$35,000</a:t>
            </a:r>
            <a:endParaRPr sz="800">
              <a:solidFill>
                <a:schemeClr val="dk2"/>
              </a:solidFill>
              <a:latin typeface="Open Sans"/>
              <a:ea typeface="Open Sans"/>
              <a:cs typeface="Open Sans"/>
              <a:sym typeface="Open Sans"/>
            </a:endParaRPr>
          </a:p>
          <a:p>
            <a:pPr marL="0" marR="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Accepted Currencies: TRY (Fiat), BTC,BCH,LTC,ETH,BNB,USDC</a:t>
            </a:r>
            <a:endParaRPr sz="800">
              <a:solidFill>
                <a:schemeClr val="dk2"/>
              </a:solidFill>
              <a:latin typeface="Open Sans"/>
              <a:ea typeface="Open Sans"/>
              <a:cs typeface="Open Sans"/>
              <a:sym typeface="Open Sans"/>
            </a:endParaRPr>
          </a:p>
        </p:txBody>
      </p:sp>
      <p:sp>
        <p:nvSpPr>
          <p:cNvPr id="334" name="Google Shape;334;p40"/>
          <p:cNvSpPr txBox="1"/>
          <p:nvPr/>
        </p:nvSpPr>
        <p:spPr>
          <a:xfrm>
            <a:off x="2721749" y="587650"/>
            <a:ext cx="43203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800">
                <a:solidFill>
                  <a:schemeClr val="dk2"/>
                </a:solidFill>
                <a:latin typeface="Work Sans"/>
                <a:ea typeface="Work Sans"/>
                <a:cs typeface="Work Sans"/>
                <a:sym typeface="Work Sans"/>
              </a:rPr>
              <a:t>Opportunities for Private Investors</a:t>
            </a:r>
            <a:endParaRPr sz="1100"/>
          </a:p>
        </p:txBody>
      </p:sp>
      <p:grpSp>
        <p:nvGrpSpPr>
          <p:cNvPr id="335" name="Google Shape;335;p40"/>
          <p:cNvGrpSpPr/>
          <p:nvPr/>
        </p:nvGrpSpPr>
        <p:grpSpPr>
          <a:xfrm>
            <a:off x="8288720" y="179488"/>
            <a:ext cx="622800" cy="130969"/>
            <a:chOff x="5678349" y="5056413"/>
            <a:chExt cx="830400" cy="174625"/>
          </a:xfrm>
        </p:grpSpPr>
        <p:sp>
          <p:nvSpPr>
            <p:cNvPr id="336" name="Google Shape;336;p40"/>
            <p:cNvSpPr/>
            <p:nvPr/>
          </p:nvSpPr>
          <p:spPr>
            <a:xfrm>
              <a:off x="600709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37" name="Google Shape;337;p40"/>
            <p:cNvSpPr/>
            <p:nvPr/>
          </p:nvSpPr>
          <p:spPr>
            <a:xfrm>
              <a:off x="63309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sp>
          <p:nvSpPr>
            <p:cNvPr id="338" name="Google Shape;338;p40"/>
            <p:cNvSpPr/>
            <p:nvPr/>
          </p:nvSpPr>
          <p:spPr>
            <a:xfrm>
              <a:off x="5678349" y="5056413"/>
              <a:ext cx="177800" cy="174625"/>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pen Sans"/>
                <a:ea typeface="Open Sans"/>
                <a:cs typeface="Open Sans"/>
                <a:sym typeface="Open Sans"/>
              </a:endParaRPr>
            </a:p>
          </p:txBody>
        </p:sp>
      </p:grpSp>
      <p:sp>
        <p:nvSpPr>
          <p:cNvPr id="339" name="Google Shape;339;p40"/>
          <p:cNvSpPr txBox="1"/>
          <p:nvPr/>
        </p:nvSpPr>
        <p:spPr>
          <a:xfrm>
            <a:off x="3543300" y="2381786"/>
            <a:ext cx="2099100" cy="43855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2400" dirty="0">
                <a:solidFill>
                  <a:srgbClr val="4A86E8"/>
                </a:solidFill>
                <a:latin typeface="Work Sans"/>
                <a:ea typeface="Work Sans"/>
                <a:cs typeface="Work Sans"/>
                <a:sym typeface="Work Sans"/>
              </a:rPr>
              <a:t>$0.08/GMC</a:t>
            </a:r>
            <a:endParaRPr sz="2400" dirty="0">
              <a:solidFill>
                <a:srgbClr val="4A86E8"/>
              </a:solidFill>
              <a:latin typeface="Work Sans"/>
              <a:ea typeface="Work Sans"/>
              <a:cs typeface="Work Sans"/>
              <a:sym typeface="Work Sans"/>
            </a:endParaRPr>
          </a:p>
        </p:txBody>
      </p:sp>
      <p:sp>
        <p:nvSpPr>
          <p:cNvPr id="340" name="Google Shape;340;p40"/>
          <p:cNvSpPr txBox="1"/>
          <p:nvPr/>
        </p:nvSpPr>
        <p:spPr>
          <a:xfrm>
            <a:off x="3629239" y="3796011"/>
            <a:ext cx="1885500" cy="684900"/>
          </a:xfrm>
          <a:prstGeom prst="rect">
            <a:avLst/>
          </a:prstGeom>
          <a:noFill/>
          <a:ln>
            <a:noFill/>
          </a:ln>
        </p:spPr>
        <p:txBody>
          <a:bodyPr spcFirstLastPara="1" wrap="square" lIns="68575" tIns="34275" rIns="68575" bIns="34275" anchor="t" anchorCtr="0">
            <a:spAutoFit/>
          </a:bodyPr>
          <a:lstStyle/>
          <a:p>
            <a:pPr marL="0" marR="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Min/Max: $160/$32,000</a:t>
            </a:r>
            <a:endParaRPr sz="800">
              <a:solidFill>
                <a:schemeClr val="dk2"/>
              </a:solidFill>
              <a:latin typeface="Open Sans"/>
              <a:ea typeface="Open Sans"/>
              <a:cs typeface="Open Sans"/>
              <a:sym typeface="Open Sans"/>
            </a:endParaRPr>
          </a:p>
          <a:p>
            <a:pPr marL="0" marR="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Accepted Currencies: TRY (Fiat), BTC,BCH,LTC,ETH,BNB,USDC</a:t>
            </a:r>
            <a:endParaRPr sz="800">
              <a:solidFill>
                <a:schemeClr val="dk2"/>
              </a:solidFill>
              <a:latin typeface="Open Sans"/>
              <a:ea typeface="Open Sans"/>
              <a:cs typeface="Open Sans"/>
              <a:sym typeface="Open Sans"/>
            </a:endParaRPr>
          </a:p>
        </p:txBody>
      </p:sp>
      <p:sp>
        <p:nvSpPr>
          <p:cNvPr id="341" name="Google Shape;341;p40"/>
          <p:cNvSpPr txBox="1"/>
          <p:nvPr/>
        </p:nvSpPr>
        <p:spPr>
          <a:xfrm>
            <a:off x="6403214" y="3796011"/>
            <a:ext cx="1885500" cy="684900"/>
          </a:xfrm>
          <a:prstGeom prst="rect">
            <a:avLst/>
          </a:prstGeom>
          <a:noFill/>
          <a:ln>
            <a:noFill/>
          </a:ln>
        </p:spPr>
        <p:txBody>
          <a:bodyPr spcFirstLastPara="1" wrap="square" lIns="68575" tIns="34275" rIns="68575" bIns="34275" anchor="t" anchorCtr="0">
            <a:spAutoFit/>
          </a:bodyPr>
          <a:lstStyle/>
          <a:p>
            <a:pPr marL="0" marR="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Min/Max: $135/$27,000</a:t>
            </a:r>
            <a:endParaRPr sz="800">
              <a:solidFill>
                <a:schemeClr val="dk2"/>
              </a:solidFill>
              <a:latin typeface="Open Sans"/>
              <a:ea typeface="Open Sans"/>
              <a:cs typeface="Open Sans"/>
              <a:sym typeface="Open Sans"/>
            </a:endParaRPr>
          </a:p>
          <a:p>
            <a:pPr marL="0" marR="0" lvl="0" indent="0" algn="ctr" rtl="0">
              <a:lnSpc>
                <a:spcPct val="200000"/>
              </a:lnSpc>
              <a:spcBef>
                <a:spcPts val="0"/>
              </a:spcBef>
              <a:spcAft>
                <a:spcPts val="0"/>
              </a:spcAft>
              <a:buNone/>
            </a:pPr>
            <a:r>
              <a:rPr lang="en-GB" sz="800">
                <a:solidFill>
                  <a:schemeClr val="dk2"/>
                </a:solidFill>
                <a:latin typeface="Open Sans"/>
                <a:ea typeface="Open Sans"/>
                <a:cs typeface="Open Sans"/>
                <a:sym typeface="Open Sans"/>
              </a:rPr>
              <a:t>Accepted Currencies: TRY (Fiat), BTC,BCH,LTC,ETH,BNB,USDC</a:t>
            </a:r>
            <a:endParaRPr sz="800">
              <a:solidFill>
                <a:schemeClr val="dk2"/>
              </a:solidFill>
              <a:latin typeface="Open Sans"/>
              <a:ea typeface="Open Sans"/>
              <a:cs typeface="Open Sans"/>
              <a:sym typeface="Open Sans"/>
            </a:endParaRPr>
          </a:p>
        </p:txBody>
      </p:sp>
      <p:sp>
        <p:nvSpPr>
          <p:cNvPr id="342" name="Google Shape;342;p40"/>
          <p:cNvSpPr txBox="1"/>
          <p:nvPr/>
        </p:nvSpPr>
        <p:spPr>
          <a:xfrm>
            <a:off x="6281050" y="2381786"/>
            <a:ext cx="2099100" cy="438551"/>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2400" dirty="0">
                <a:solidFill>
                  <a:srgbClr val="4A86E8"/>
                </a:solidFill>
                <a:latin typeface="Work Sans"/>
                <a:ea typeface="Work Sans"/>
                <a:cs typeface="Work Sans"/>
                <a:sym typeface="Work Sans"/>
              </a:rPr>
              <a:t>$0.09/GMC</a:t>
            </a:r>
            <a:endParaRPr sz="2400" dirty="0">
              <a:solidFill>
                <a:srgbClr val="4A86E8"/>
              </a:solidFill>
              <a:latin typeface="Work Sans"/>
              <a:ea typeface="Work Sans"/>
              <a:cs typeface="Work Sans"/>
              <a:sym typeface="Work Sans"/>
            </a:endParaRPr>
          </a:p>
        </p:txBody>
      </p:sp>
      <p:sp>
        <p:nvSpPr>
          <p:cNvPr id="343" name="Google Shape;343;p40"/>
          <p:cNvSpPr txBox="1">
            <a:spLocks noGrp="1"/>
          </p:cNvSpPr>
          <p:nvPr>
            <p:ph type="ftr" idx="11"/>
          </p:nvPr>
        </p:nvSpPr>
        <p:spPr>
          <a:xfrm>
            <a:off x="628650" y="4767275"/>
            <a:ext cx="3498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GM INFORMATICS JOINT STOCK COMPANY | 2021</a:t>
            </a:r>
            <a:endParaRPr sz="1100"/>
          </a:p>
        </p:txBody>
      </p:sp>
      <p:sp>
        <p:nvSpPr>
          <p:cNvPr id="344" name="Google Shape;344;p40"/>
          <p:cNvSpPr txBox="1">
            <a:spLocks noGrp="1"/>
          </p:cNvSpPr>
          <p:nvPr>
            <p:ph type="ftr" idx="11"/>
          </p:nvPr>
        </p:nvSpPr>
        <p:spPr>
          <a:xfrm>
            <a:off x="5165100" y="4767275"/>
            <a:ext cx="3498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GB" sz="1100"/>
              <a:t>**Through Bridge Portal (KYC Required)</a:t>
            </a:r>
            <a:endParaRPr sz="1100"/>
          </a:p>
        </p:txBody>
      </p:sp>
      <p:sp>
        <p:nvSpPr>
          <p:cNvPr id="345" name="Google Shape;345;p40"/>
          <p:cNvSpPr txBox="1"/>
          <p:nvPr/>
        </p:nvSpPr>
        <p:spPr>
          <a:xfrm>
            <a:off x="805538" y="3002050"/>
            <a:ext cx="2057400" cy="253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a:solidFill>
                  <a:schemeClr val="dk2"/>
                </a:solidFill>
                <a:latin typeface="Open Sans"/>
                <a:ea typeface="Open Sans"/>
                <a:cs typeface="Open Sans"/>
                <a:sym typeface="Open Sans"/>
              </a:rPr>
              <a:t>~40% Discount</a:t>
            </a:r>
            <a:endParaRPr sz="1100"/>
          </a:p>
        </p:txBody>
      </p:sp>
      <p:sp>
        <p:nvSpPr>
          <p:cNvPr id="346" name="Google Shape;346;p40"/>
          <p:cNvSpPr txBox="1"/>
          <p:nvPr/>
        </p:nvSpPr>
        <p:spPr>
          <a:xfrm>
            <a:off x="3543288" y="3002050"/>
            <a:ext cx="2057400" cy="253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a:solidFill>
                  <a:schemeClr val="dk2"/>
                </a:solidFill>
                <a:latin typeface="Open Sans"/>
                <a:ea typeface="Open Sans"/>
                <a:cs typeface="Open Sans"/>
                <a:sym typeface="Open Sans"/>
              </a:rPr>
              <a:t>~30% Discount</a:t>
            </a:r>
            <a:endParaRPr sz="1100"/>
          </a:p>
        </p:txBody>
      </p:sp>
      <p:sp>
        <p:nvSpPr>
          <p:cNvPr id="347" name="Google Shape;347;p40"/>
          <p:cNvSpPr txBox="1"/>
          <p:nvPr/>
        </p:nvSpPr>
        <p:spPr>
          <a:xfrm>
            <a:off x="6281038" y="3002050"/>
            <a:ext cx="2057400" cy="253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GB" sz="1200">
                <a:solidFill>
                  <a:schemeClr val="dk2"/>
                </a:solidFill>
                <a:latin typeface="Open Sans"/>
                <a:ea typeface="Open Sans"/>
                <a:cs typeface="Open Sans"/>
                <a:sym typeface="Open Sans"/>
              </a:rPr>
              <a:t>~20% Discount</a:t>
            </a:r>
            <a:endParaRPr sz="1100"/>
          </a:p>
        </p:txBody>
      </p:sp>
    </p:spTree>
  </p:cSld>
  <p:clrMapOvr>
    <a:masterClrMapping/>
  </p:clrMapOvr>
  <p:transition spd="slow">
    <p:push/>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rey - Orange">
      <a:dk1>
        <a:srgbClr val="191919"/>
      </a:dk1>
      <a:lt1>
        <a:srgbClr val="FFFFFF"/>
      </a:lt1>
      <a:dk2>
        <a:srgbClr val="3D4248"/>
      </a:dk2>
      <a:lt2>
        <a:srgbClr val="F7F6F4"/>
      </a:lt2>
      <a:accent1>
        <a:srgbClr val="F1630F"/>
      </a:accent1>
      <a:accent2>
        <a:srgbClr val="E79D60"/>
      </a:accent2>
      <a:accent3>
        <a:srgbClr val="757677"/>
      </a:accent3>
      <a:accent4>
        <a:srgbClr val="DDDDDC"/>
      </a:accent4>
      <a:accent5>
        <a:srgbClr val="434343"/>
      </a:accent5>
      <a:accent6>
        <a:srgbClr val="07070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1281</Words>
  <Application>Microsoft Office PowerPoint</Application>
  <PresentationFormat>On-screen Show (16:9)</PresentationFormat>
  <Paragraphs>183</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Lato</vt:lpstr>
      <vt:lpstr>Arial</vt:lpstr>
      <vt:lpstr>Open Sans</vt:lpstr>
      <vt:lpstr>Work Sans</vt:lpstr>
      <vt:lpstr>Roboto</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Genel Koordinatör 01</cp:lastModifiedBy>
  <cp:revision>2</cp:revision>
  <dcterms:modified xsi:type="dcterms:W3CDTF">2021-07-23T11:30:46Z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